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361" r:id="rId2"/>
    <p:sldId id="362" r:id="rId3"/>
    <p:sldId id="371" r:id="rId4"/>
    <p:sldId id="257" r:id="rId5"/>
    <p:sldId id="344" r:id="rId6"/>
    <p:sldId id="259" r:id="rId7"/>
    <p:sldId id="273" r:id="rId8"/>
    <p:sldId id="260" r:id="rId9"/>
    <p:sldId id="261" r:id="rId10"/>
    <p:sldId id="262" r:id="rId11"/>
    <p:sldId id="263" r:id="rId12"/>
    <p:sldId id="345" r:id="rId13"/>
    <p:sldId id="264" r:id="rId14"/>
    <p:sldId id="265" r:id="rId15"/>
    <p:sldId id="266" r:id="rId16"/>
    <p:sldId id="346" r:id="rId17"/>
    <p:sldId id="274" r:id="rId18"/>
    <p:sldId id="267" r:id="rId19"/>
    <p:sldId id="275" r:id="rId20"/>
    <p:sldId id="293" r:id="rId21"/>
    <p:sldId id="268" r:id="rId22"/>
    <p:sldId id="276" r:id="rId23"/>
    <p:sldId id="294" r:id="rId24"/>
    <p:sldId id="277" r:id="rId25"/>
    <p:sldId id="347" r:id="rId26"/>
    <p:sldId id="348" r:id="rId27"/>
    <p:sldId id="349" r:id="rId28"/>
    <p:sldId id="350" r:id="rId29"/>
    <p:sldId id="270" r:id="rId30"/>
    <p:sldId id="307" r:id="rId31"/>
    <p:sldId id="271" r:id="rId32"/>
    <p:sldId id="323" r:id="rId33"/>
    <p:sldId id="272" r:id="rId34"/>
    <p:sldId id="278" r:id="rId35"/>
    <p:sldId id="312" r:id="rId36"/>
    <p:sldId id="280" r:id="rId37"/>
    <p:sldId id="279" r:id="rId38"/>
    <p:sldId id="335" r:id="rId39"/>
    <p:sldId id="334" r:id="rId40"/>
    <p:sldId id="367" r:id="rId41"/>
    <p:sldId id="368" r:id="rId42"/>
    <p:sldId id="370" r:id="rId43"/>
    <p:sldId id="36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p:cViewPr varScale="1">
        <p:scale>
          <a:sx n="82" d="100"/>
          <a:sy n="82" d="100"/>
        </p:scale>
        <p:origin x="1478"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F055F6-5855-4CF0-B142-8812075EEE27}" type="datetimeFigureOut">
              <a:rPr lang="en-US" smtClean="0"/>
              <a:pPr/>
              <a:t>4/19/2023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9FF2FF-D6A8-488D-B2D7-A0945B99742A}" type="slidenum">
              <a:rPr lang="en-IN" smtClean="0"/>
              <a:pPr/>
              <a:t>‹#›</a:t>
            </a:fld>
            <a:endParaRPr lang="en-IN"/>
          </a:p>
        </p:txBody>
      </p:sp>
    </p:spTree>
    <p:extLst>
      <p:ext uri="{BB962C8B-B14F-4D97-AF65-F5344CB8AC3E}">
        <p14:creationId xmlns:p14="http://schemas.microsoft.com/office/powerpoint/2010/main" val="406849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F9FF2FF-D6A8-488D-B2D7-A0945B99742A}" type="slidenum">
              <a:rPr lang="en-IN" smtClean="0"/>
              <a:pPr/>
              <a:t>18</a:t>
            </a:fld>
            <a:endParaRPr lang="en-IN"/>
          </a:p>
        </p:txBody>
      </p:sp>
    </p:spTree>
    <p:extLst>
      <p:ext uri="{BB962C8B-B14F-4D97-AF65-F5344CB8AC3E}">
        <p14:creationId xmlns:p14="http://schemas.microsoft.com/office/powerpoint/2010/main" val="2584081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F9FF2FF-D6A8-488D-B2D7-A0945B99742A}" type="slidenum">
              <a:rPr lang="en-IN" smtClean="0"/>
              <a:pPr/>
              <a:t>22</a:t>
            </a:fld>
            <a:endParaRPr lang="en-IN"/>
          </a:p>
        </p:txBody>
      </p:sp>
    </p:spTree>
    <p:extLst>
      <p:ext uri="{BB962C8B-B14F-4D97-AF65-F5344CB8AC3E}">
        <p14:creationId xmlns:p14="http://schemas.microsoft.com/office/powerpoint/2010/main" val="406252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FD94DA88-F516-4B38-908C-C9907B572DBF}" type="datetimeFigureOut">
              <a:rPr lang="en-US" smtClean="0"/>
              <a:pPr/>
              <a:t>4/19/2023</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B5657E0F-6BFF-4088-87E1-8849222266F6}"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D94DA88-F516-4B38-908C-C9907B572DBF}" type="datetimeFigureOut">
              <a:rPr lang="en-US" smtClean="0"/>
              <a:pPr/>
              <a:t>4/19/2023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657E0F-6BFF-4088-87E1-8849222266F6}"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D94DA88-F516-4B38-908C-C9907B572DBF}" type="datetimeFigureOut">
              <a:rPr lang="en-US" smtClean="0"/>
              <a:pPr/>
              <a:t>4/19/2023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657E0F-6BFF-4088-87E1-8849222266F6}"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D94DA88-F516-4B38-908C-C9907B572DBF}" type="datetimeFigureOut">
              <a:rPr lang="en-US" smtClean="0"/>
              <a:pPr/>
              <a:t>4/19/2023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657E0F-6BFF-4088-87E1-8849222266F6}"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D94DA88-F516-4B38-908C-C9907B572DBF}" type="datetimeFigureOut">
              <a:rPr lang="en-US" smtClean="0"/>
              <a:pPr/>
              <a:t>4/19/2023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657E0F-6BFF-4088-87E1-8849222266F6}"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D94DA88-F516-4B38-908C-C9907B572DBF}" type="datetimeFigureOut">
              <a:rPr lang="en-US" smtClean="0"/>
              <a:pPr/>
              <a:t>4/19/2023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5657E0F-6BFF-4088-87E1-8849222266F6}"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D94DA88-F516-4B38-908C-C9907B572DBF}" type="datetimeFigureOut">
              <a:rPr lang="en-US" smtClean="0"/>
              <a:pPr/>
              <a:t>4/19/2023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5657E0F-6BFF-4088-87E1-8849222266F6}"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FD94DA88-F516-4B38-908C-C9907B572DBF}" type="datetimeFigureOut">
              <a:rPr lang="en-US" smtClean="0"/>
              <a:pPr/>
              <a:t>4/19/2023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5657E0F-6BFF-4088-87E1-8849222266F6}"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4DA88-F516-4B38-908C-C9907B572DBF}" type="datetimeFigureOut">
              <a:rPr lang="en-US" smtClean="0"/>
              <a:pPr/>
              <a:t>4/19/2023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5657E0F-6BFF-4088-87E1-8849222266F6}"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D94DA88-F516-4B38-908C-C9907B572DBF}" type="datetimeFigureOut">
              <a:rPr lang="en-US" smtClean="0"/>
              <a:pPr/>
              <a:t>4/19/2023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5657E0F-6BFF-4088-87E1-8849222266F6}"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D94DA88-F516-4B38-908C-C9907B572DBF}" type="datetimeFigureOut">
              <a:rPr lang="en-US" smtClean="0"/>
              <a:pPr/>
              <a:t>4/19/2023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B5657E0F-6BFF-4088-87E1-8849222266F6}" type="slidenum">
              <a:rPr lang="en-IN" smtClean="0"/>
              <a:pPr/>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D94DA88-F516-4B38-908C-C9907B572DBF}" type="datetimeFigureOut">
              <a:rPr lang="en-US" smtClean="0"/>
              <a:pPr/>
              <a:t>4/19/2023</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5657E0F-6BFF-4088-87E1-8849222266F6}" type="slidenum">
              <a:rPr lang="en-IN" smtClean="0"/>
              <a:pPr/>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1404938" y="1143000"/>
            <a:ext cx="7488237" cy="415925"/>
          </a:xfrm>
          <a:prstGeom prst="rect">
            <a:avLst/>
          </a:prstGeom>
          <a:noFill/>
          <a:ln w="9525">
            <a:noFill/>
            <a:miter lim="800000"/>
            <a:headEnd/>
            <a:tailEnd/>
          </a:ln>
        </p:spPr>
        <p:txBody>
          <a:bodyPr>
            <a:spAutoFit/>
          </a:bodyPr>
          <a:lstStyle/>
          <a:p>
            <a:pPr eaLnBrk="1" hangingPunct="1"/>
            <a:r>
              <a:rPr lang="en-US" sz="2100">
                <a:latin typeface="Book Antiqua" pitchFamily="18" charset="0"/>
              </a:rPr>
              <a:t>RUNGTA COLLEGE OF DENTAL SCIENCES &amp; RESEARCH </a:t>
            </a:r>
          </a:p>
        </p:txBody>
      </p:sp>
      <p:sp>
        <p:nvSpPr>
          <p:cNvPr id="8195" name="TextBox 3"/>
          <p:cNvSpPr txBox="1">
            <a:spLocks noChangeArrowheads="1"/>
          </p:cNvSpPr>
          <p:nvPr/>
        </p:nvSpPr>
        <p:spPr bwMode="auto">
          <a:xfrm>
            <a:off x="109538" y="2708275"/>
            <a:ext cx="8348662" cy="415498"/>
          </a:xfrm>
          <a:prstGeom prst="rect">
            <a:avLst/>
          </a:prstGeom>
          <a:noFill/>
          <a:ln w="9525">
            <a:noFill/>
            <a:miter lim="800000"/>
            <a:headEnd/>
            <a:tailEnd/>
          </a:ln>
        </p:spPr>
        <p:txBody>
          <a:bodyPr wrap="square">
            <a:spAutoFit/>
          </a:bodyPr>
          <a:lstStyle/>
          <a:p>
            <a:pPr eaLnBrk="1" hangingPunct="1"/>
            <a:r>
              <a:rPr lang="en-US" sz="2100" dirty="0">
                <a:latin typeface="Book Antiqua" pitchFamily="18" charset="0"/>
              </a:rPr>
              <a:t>TITLE OF THE TOPIC: STERILISATION AND DISINFECTION</a:t>
            </a:r>
          </a:p>
        </p:txBody>
      </p:sp>
      <p:sp>
        <p:nvSpPr>
          <p:cNvPr id="8196" name="TextBox 5"/>
          <p:cNvSpPr txBox="1">
            <a:spLocks noChangeArrowheads="1"/>
          </p:cNvSpPr>
          <p:nvPr/>
        </p:nvSpPr>
        <p:spPr bwMode="auto">
          <a:xfrm>
            <a:off x="152400" y="5143500"/>
            <a:ext cx="8545513" cy="738188"/>
          </a:xfrm>
          <a:prstGeom prst="rect">
            <a:avLst/>
          </a:prstGeom>
          <a:noFill/>
          <a:ln w="9525">
            <a:noFill/>
            <a:miter lim="800000"/>
            <a:headEnd/>
            <a:tailEnd/>
          </a:ln>
        </p:spPr>
        <p:txBody>
          <a:bodyPr>
            <a:spAutoFit/>
          </a:bodyPr>
          <a:lstStyle/>
          <a:p>
            <a:pPr algn="ctr" eaLnBrk="1" hangingPunct="1"/>
            <a:r>
              <a:rPr lang="en-US" sz="2100">
                <a:latin typeface="Book Antiqua" pitchFamily="18" charset="0"/>
              </a:rPr>
              <a:t>DEPARTMENT OF CONSERVATIVE DENTISTRY AND ENDODONTICS  </a:t>
            </a:r>
          </a:p>
        </p:txBody>
      </p:sp>
      <p:pic>
        <p:nvPicPr>
          <p:cNvPr id="8197" name="Picture 6"/>
          <p:cNvPicPr>
            <a:picLocks noChangeAspect="1" noChangeArrowheads="1"/>
          </p:cNvPicPr>
          <p:nvPr/>
        </p:nvPicPr>
        <p:blipFill>
          <a:blip r:embed="rId2"/>
          <a:srcRect l="15781" r="15781"/>
          <a:stretch>
            <a:fillRect/>
          </a:stretch>
        </p:blipFill>
        <p:spPr bwMode="auto">
          <a:xfrm>
            <a:off x="0" y="846138"/>
            <a:ext cx="1393825" cy="1585912"/>
          </a:xfrm>
          <a:prstGeom prst="rect">
            <a:avLst/>
          </a:prstGeom>
          <a:noFill/>
          <a:ln w="9525">
            <a:noFill/>
            <a:miter lim="800000"/>
            <a:headEnd/>
            <a:tailEnd/>
          </a:ln>
        </p:spPr>
      </p:pic>
      <p:sp>
        <p:nvSpPr>
          <p:cNvPr id="8198" name="Slide Number Placeholder 1"/>
          <p:cNvSpPr>
            <a:spLocks noGrp="1" noChangeArrowheads="1"/>
          </p:cNvSpPr>
          <p:nvPr>
            <p:ph type="sldNum" sz="quarter" idx="12"/>
          </p:nvPr>
        </p:nvSpPr>
        <p:spPr bwMode="auto">
          <a:noFill/>
          <a:ln>
            <a:miter lim="800000"/>
            <a:headEnd/>
            <a:tailEnd/>
          </a:ln>
        </p:spPr>
        <p:txBody>
          <a:bodyPr/>
          <a:lstStyle/>
          <a:p>
            <a:fld id="{ABB316D7-244F-4C8F-8BC5-1F0226160AD8}" type="slidenum">
              <a:rPr lang="en-US"/>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Demonstration of spatter using fluorescent light</a:t>
            </a:r>
            <a:endParaRPr lang="en-IN" dirty="0"/>
          </a:p>
        </p:txBody>
      </p:sp>
      <p:pic>
        <p:nvPicPr>
          <p:cNvPr id="4098" name="Picture 2" descr="C:\Users\ennar\Desktop\Documents\My Scans\2008-12 (Dec)\scan0015.jpg"/>
          <p:cNvPicPr>
            <a:picLocks noGrp="1" noChangeAspect="1" noChangeArrowheads="1"/>
          </p:cNvPicPr>
          <p:nvPr>
            <p:ph idx="1"/>
          </p:nvPr>
        </p:nvPicPr>
        <p:blipFill>
          <a:blip r:embed="rId2"/>
          <a:srcRect l="6950" t="4310" r="2463" b="39440"/>
          <a:stretch>
            <a:fillRect/>
          </a:stretch>
        </p:blipFill>
        <p:spPr bwMode="auto">
          <a:xfrm>
            <a:off x="642910" y="2000240"/>
            <a:ext cx="3000396" cy="20717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099" name="Picture 3" descr="C:\Users\ennar\Desktop\Documents\My Scans\2008-12 (Dec)\scan0016.jpg"/>
          <p:cNvPicPr>
            <a:picLocks noChangeAspect="1" noChangeArrowheads="1"/>
          </p:cNvPicPr>
          <p:nvPr/>
        </p:nvPicPr>
        <p:blipFill>
          <a:blip r:embed="rId3"/>
          <a:srcRect r="3999" b="37111"/>
          <a:stretch>
            <a:fillRect/>
          </a:stretch>
        </p:blipFill>
        <p:spPr bwMode="auto">
          <a:xfrm>
            <a:off x="5572132" y="3071810"/>
            <a:ext cx="3000396" cy="23574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Study conducted by</a:t>
            </a:r>
            <a:r>
              <a:rPr lang="en-US" sz="2800" cap="all" dirty="0"/>
              <a:t> </a:t>
            </a:r>
            <a:r>
              <a:rPr lang="en-US" sz="2800" cap="all" dirty="0" err="1"/>
              <a:t>molinary</a:t>
            </a:r>
            <a:r>
              <a:rPr lang="en-US" sz="2800" cap="all" dirty="0"/>
              <a:t> and </a:t>
            </a:r>
            <a:r>
              <a:rPr lang="en-US" sz="2800" cap="all" dirty="0" err="1"/>
              <a:t>york</a:t>
            </a:r>
            <a:endParaRPr lang="en-IN" sz="2800" cap="all" dirty="0"/>
          </a:p>
        </p:txBody>
      </p:sp>
      <p:pic>
        <p:nvPicPr>
          <p:cNvPr id="5122" name="Picture 2" descr="C:\Users\ennar\Desktop\Documents\My Scans\2008-12 (Dec)\scan0023.jpg"/>
          <p:cNvPicPr>
            <a:picLocks noGrp="1" noChangeAspect="1" noChangeArrowheads="1"/>
          </p:cNvPicPr>
          <p:nvPr>
            <p:ph idx="1"/>
          </p:nvPr>
        </p:nvPicPr>
        <p:blipFill>
          <a:blip r:embed="rId2"/>
          <a:srcRect l="9246" t="10946" r="7544" b="12434"/>
          <a:stretch>
            <a:fillRect/>
          </a:stretch>
        </p:blipFill>
        <p:spPr bwMode="auto">
          <a:xfrm>
            <a:off x="500034" y="2143116"/>
            <a:ext cx="2071702" cy="20717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124" name="Picture 4" descr="C:\Users\ennar\Desktop\Documents\My Scans\2008-12 (Dec)\scan0021.jpg"/>
          <p:cNvPicPr>
            <a:picLocks noChangeAspect="1" noChangeArrowheads="1"/>
          </p:cNvPicPr>
          <p:nvPr/>
        </p:nvPicPr>
        <p:blipFill>
          <a:blip r:embed="rId3"/>
          <a:srcRect l="2304" t="6056" r="5529" b="12180"/>
          <a:stretch>
            <a:fillRect/>
          </a:stretch>
        </p:blipFill>
        <p:spPr bwMode="auto">
          <a:xfrm>
            <a:off x="6429388" y="4429132"/>
            <a:ext cx="2428892" cy="20002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3" descr="C:\Users\ennar\Desktop\Documents\My Scans\2008-12 (Dec)\scan0022.jpg"/>
          <p:cNvPicPr>
            <a:picLocks noChangeAspect="1" noChangeArrowheads="1"/>
          </p:cNvPicPr>
          <p:nvPr/>
        </p:nvPicPr>
        <p:blipFill>
          <a:blip r:embed="rId4"/>
          <a:srcRect l="5852" t="2329" r="9297" b="34781"/>
          <a:stretch>
            <a:fillRect/>
          </a:stretch>
        </p:blipFill>
        <p:spPr bwMode="auto">
          <a:xfrm>
            <a:off x="3428992" y="3000372"/>
            <a:ext cx="2214578" cy="20717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42340-754D-49A8-8445-E4F553AAAC1A}"/>
              </a:ext>
            </a:extLst>
          </p:cNvPr>
          <p:cNvSpPr>
            <a:spLocks noGrp="1"/>
          </p:cNvSpPr>
          <p:nvPr>
            <p:ph type="title"/>
          </p:nvPr>
        </p:nvSpPr>
        <p:spPr>
          <a:xfrm>
            <a:off x="457200" y="533400"/>
            <a:ext cx="8816008" cy="1143000"/>
          </a:xfrm>
        </p:spPr>
        <p:txBody>
          <a:bodyPr>
            <a:normAutofit fontScale="90000"/>
          </a:bodyPr>
          <a:lstStyle/>
          <a:p>
            <a:r>
              <a:rPr lang="en-IN" dirty="0"/>
              <a:t>Chain of Infection</a:t>
            </a:r>
            <a:br>
              <a:rPr lang="en-IN" dirty="0"/>
            </a:br>
            <a:endParaRPr lang="en-IN" dirty="0"/>
          </a:p>
        </p:txBody>
      </p:sp>
      <p:pic>
        <p:nvPicPr>
          <p:cNvPr id="6" name="Content Placeholder 5">
            <a:extLst>
              <a:ext uri="{FF2B5EF4-FFF2-40B4-BE49-F238E27FC236}">
                <a16:creationId xmlns:a16="http://schemas.microsoft.com/office/drawing/2014/main" id="{20C0FB0B-3034-40BE-8342-9BE40ED2711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0278" y="1935163"/>
            <a:ext cx="7803443" cy="4389437"/>
          </a:xfrm>
        </p:spPr>
      </p:pic>
    </p:spTree>
    <p:extLst>
      <p:ext uri="{BB962C8B-B14F-4D97-AF65-F5344CB8AC3E}">
        <p14:creationId xmlns:p14="http://schemas.microsoft.com/office/powerpoint/2010/main" val="1815244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Microbial exposure</a:t>
            </a:r>
            <a:endParaRPr lang="en-IN" dirty="0"/>
          </a:p>
        </p:txBody>
      </p:sp>
      <p:sp>
        <p:nvSpPr>
          <p:cNvPr id="3" name="Content Placeholder 2"/>
          <p:cNvSpPr>
            <a:spLocks noGrp="1"/>
          </p:cNvSpPr>
          <p:nvPr>
            <p:ph idx="1"/>
          </p:nvPr>
        </p:nvSpPr>
        <p:spPr/>
        <p:txBody>
          <a:bodyPr/>
          <a:lstStyle/>
          <a:p>
            <a:r>
              <a:rPr lang="en-US" dirty="0"/>
              <a:t>Air borne contamination</a:t>
            </a:r>
          </a:p>
          <a:p>
            <a:endParaRPr lang="en-US" dirty="0"/>
          </a:p>
          <a:p>
            <a:r>
              <a:rPr lang="en-US" dirty="0"/>
              <a:t>Direct contact</a:t>
            </a:r>
          </a:p>
          <a:p>
            <a:endParaRPr lang="en-US" dirty="0"/>
          </a:p>
          <a:p>
            <a:r>
              <a:rPr lang="en-US" dirty="0"/>
              <a:t>Indirect contact</a:t>
            </a: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borne contamination</a:t>
            </a:r>
            <a:endParaRPr lang="en-IN" dirty="0"/>
          </a:p>
        </p:txBody>
      </p:sp>
      <p:sp>
        <p:nvSpPr>
          <p:cNvPr id="3" name="Content Placeholder 2"/>
          <p:cNvSpPr>
            <a:spLocks noGrp="1"/>
          </p:cNvSpPr>
          <p:nvPr>
            <p:ph idx="1"/>
          </p:nvPr>
        </p:nvSpPr>
        <p:spPr/>
        <p:txBody>
          <a:bodyPr>
            <a:normAutofit fontScale="85000" lnSpcReduction="20000"/>
          </a:bodyPr>
          <a:lstStyle/>
          <a:p>
            <a:r>
              <a:rPr lang="en-US" dirty="0"/>
              <a:t>Aerosols</a:t>
            </a:r>
          </a:p>
          <a:p>
            <a:pPr lvl="1"/>
            <a:r>
              <a:rPr lang="en-US" dirty="0"/>
              <a:t>Invisible particles less than 5µm</a:t>
            </a:r>
          </a:p>
          <a:p>
            <a:pPr lvl="1"/>
            <a:r>
              <a:rPr lang="en-US" dirty="0"/>
              <a:t>Can remain suspended in the air and breathed for hours</a:t>
            </a:r>
          </a:p>
          <a:p>
            <a:pPr lvl="1"/>
            <a:r>
              <a:rPr lang="en-US" dirty="0"/>
              <a:t>May carry agents of respiratory infection borne by the patient</a:t>
            </a:r>
          </a:p>
          <a:p>
            <a:r>
              <a:rPr lang="en-US" dirty="0"/>
              <a:t>Mist</a:t>
            </a:r>
          </a:p>
          <a:p>
            <a:pPr lvl="1"/>
            <a:r>
              <a:rPr lang="en-US" dirty="0"/>
              <a:t>Become visible in the beam of light</a:t>
            </a:r>
          </a:p>
          <a:p>
            <a:pPr lvl="1"/>
            <a:r>
              <a:rPr lang="en-US" dirty="0"/>
              <a:t>Consists of droplets approaching 50µm</a:t>
            </a:r>
          </a:p>
          <a:p>
            <a:pPr lvl="1"/>
            <a:r>
              <a:rPr lang="en-US" dirty="0"/>
              <a:t>Heavy mists tend to settle gradually from  air after 5-15 min</a:t>
            </a:r>
          </a:p>
          <a:p>
            <a:r>
              <a:rPr lang="en-US" dirty="0"/>
              <a:t>Spatter</a:t>
            </a:r>
          </a:p>
          <a:p>
            <a:pPr lvl="1"/>
            <a:r>
              <a:rPr lang="en-US" dirty="0"/>
              <a:t>Particles larger than 50µm-100µm</a:t>
            </a:r>
          </a:p>
          <a:p>
            <a:pPr lvl="1"/>
            <a:r>
              <a:rPr lang="en-US" dirty="0"/>
              <a:t>Spatter fall with in 3ft of pt mouth</a:t>
            </a:r>
          </a:p>
          <a:p>
            <a:pPr lvl="1"/>
            <a:r>
              <a:rPr lang="en-US" dirty="0"/>
              <a:t>It is a potential route of infection for  dental personnel by blood borne pathogens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00034" y="1285860"/>
            <a:ext cx="8229600" cy="4389437"/>
          </a:xfrm>
        </p:spPr>
        <p:txBody>
          <a:bodyPr>
            <a:normAutofit/>
          </a:bodyPr>
          <a:lstStyle/>
          <a:p>
            <a:r>
              <a:rPr lang="en-US" dirty="0"/>
              <a:t>Direct contact</a:t>
            </a:r>
          </a:p>
          <a:p>
            <a:pPr>
              <a:buNone/>
            </a:pPr>
            <a:endParaRPr lang="en-US" dirty="0"/>
          </a:p>
          <a:p>
            <a:r>
              <a:rPr lang="en-US" dirty="0"/>
              <a:t>Indirect contact</a:t>
            </a:r>
          </a:p>
          <a:p>
            <a:pPr lvl="1"/>
            <a:r>
              <a:rPr lang="en-US" dirty="0"/>
              <a:t>Air water syringe handle </a:t>
            </a:r>
          </a:p>
          <a:p>
            <a:pPr lvl="1"/>
            <a:r>
              <a:rPr lang="en-US" dirty="0"/>
              <a:t>Control switches</a:t>
            </a:r>
          </a:p>
          <a:p>
            <a:pPr lvl="1"/>
            <a:r>
              <a:rPr lang="en-US" dirty="0"/>
              <a:t>Canisters of treatment materials</a:t>
            </a:r>
          </a:p>
          <a:p>
            <a:pPr lvl="1"/>
            <a:r>
              <a:rPr lang="en-US" dirty="0"/>
              <a:t>Unprotected lamp handles</a:t>
            </a:r>
          </a:p>
          <a:p>
            <a:pPr lvl="1"/>
            <a:r>
              <a:rPr lang="en-US" dirty="0"/>
              <a:t>Rests of dentists and assistant chairs, seat edges</a:t>
            </a:r>
          </a:p>
          <a:p>
            <a:pPr lvl="1"/>
            <a:r>
              <a:rPr lang="en-US" dirty="0"/>
              <a:t>Cabinet, drawer &amp;operating tray handles</a:t>
            </a:r>
          </a:p>
          <a:p>
            <a:pPr lvl="1"/>
            <a:endParaRPr lang="en-US" dirty="0"/>
          </a:p>
          <a:p>
            <a:pPr lvl="1"/>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097D5FD-2103-49BE-87C9-ECF7F220B98A}"/>
              </a:ext>
            </a:extLst>
          </p:cNvPr>
          <p:cNvSpPr txBox="1">
            <a:spLocks noChangeArrowheads="1"/>
          </p:cNvSpPr>
          <p:nvPr/>
        </p:nvSpPr>
        <p:spPr>
          <a:xfrm>
            <a:off x="796131" y="353219"/>
            <a:ext cx="8718550" cy="1112837"/>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altLang="en-US" sz="3600" dirty="0"/>
              <a:t>Potential Routes of Transmission of Bloodborne Pathogens</a:t>
            </a:r>
          </a:p>
        </p:txBody>
      </p:sp>
      <p:sp>
        <p:nvSpPr>
          <p:cNvPr id="3" name="Text Box 3">
            <a:extLst>
              <a:ext uri="{FF2B5EF4-FFF2-40B4-BE49-F238E27FC236}">
                <a16:creationId xmlns:a16="http://schemas.microsoft.com/office/drawing/2014/main" id="{ECFC5903-E878-4790-A557-D277EB4C86FF}"/>
              </a:ext>
            </a:extLst>
          </p:cNvPr>
          <p:cNvSpPr txBox="1">
            <a:spLocks noChangeArrowheads="1"/>
          </p:cNvSpPr>
          <p:nvPr/>
        </p:nvSpPr>
        <p:spPr bwMode="auto">
          <a:xfrm>
            <a:off x="1006475" y="1917700"/>
            <a:ext cx="1371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Arial" panose="020B0604020202020204" pitchFamily="34" charset="0"/>
              </a:rPr>
              <a:t>Patient</a:t>
            </a:r>
            <a:endParaRPr lang="en-US" altLang="en-US" sz="2400" dirty="0">
              <a:latin typeface="Arial" panose="020B0604020202020204" pitchFamily="34" charset="0"/>
            </a:endParaRPr>
          </a:p>
        </p:txBody>
      </p:sp>
      <p:sp>
        <p:nvSpPr>
          <p:cNvPr id="4" name="Text Box 4">
            <a:extLst>
              <a:ext uri="{FF2B5EF4-FFF2-40B4-BE49-F238E27FC236}">
                <a16:creationId xmlns:a16="http://schemas.microsoft.com/office/drawing/2014/main" id="{653583C8-7862-4679-B58B-4B2F5742D9F4}"/>
              </a:ext>
            </a:extLst>
          </p:cNvPr>
          <p:cNvSpPr txBox="1">
            <a:spLocks noChangeArrowheads="1"/>
          </p:cNvSpPr>
          <p:nvPr/>
        </p:nvSpPr>
        <p:spPr bwMode="auto">
          <a:xfrm>
            <a:off x="7437438" y="1981200"/>
            <a:ext cx="11922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latin typeface="Arial" panose="020B0604020202020204" pitchFamily="34" charset="0"/>
              </a:rPr>
              <a:t>DHCP</a:t>
            </a:r>
            <a:endParaRPr lang="en-US" altLang="en-US" sz="2400">
              <a:latin typeface="Arial" panose="020B0604020202020204" pitchFamily="34" charset="0"/>
            </a:endParaRPr>
          </a:p>
        </p:txBody>
      </p:sp>
      <p:sp>
        <p:nvSpPr>
          <p:cNvPr id="5" name="Text Box 5">
            <a:extLst>
              <a:ext uri="{FF2B5EF4-FFF2-40B4-BE49-F238E27FC236}">
                <a16:creationId xmlns:a16="http://schemas.microsoft.com/office/drawing/2014/main" id="{3898C637-E0FA-431F-869E-3D9E14E5A0EF}"/>
              </a:ext>
            </a:extLst>
          </p:cNvPr>
          <p:cNvSpPr txBox="1">
            <a:spLocks noChangeArrowheads="1"/>
          </p:cNvSpPr>
          <p:nvPr/>
        </p:nvSpPr>
        <p:spPr bwMode="auto">
          <a:xfrm>
            <a:off x="1006475" y="3425825"/>
            <a:ext cx="11922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latin typeface="Arial" panose="020B0604020202020204" pitchFamily="34" charset="0"/>
              </a:rPr>
              <a:t>DHCP</a:t>
            </a:r>
            <a:endParaRPr lang="en-US" altLang="en-US" sz="2400">
              <a:latin typeface="Arial" panose="020B0604020202020204" pitchFamily="34" charset="0"/>
            </a:endParaRPr>
          </a:p>
        </p:txBody>
      </p:sp>
      <p:sp>
        <p:nvSpPr>
          <p:cNvPr id="6" name="Text Box 6">
            <a:extLst>
              <a:ext uri="{FF2B5EF4-FFF2-40B4-BE49-F238E27FC236}">
                <a16:creationId xmlns:a16="http://schemas.microsoft.com/office/drawing/2014/main" id="{1ECA0702-2217-4370-BE78-777D24948616}"/>
              </a:ext>
            </a:extLst>
          </p:cNvPr>
          <p:cNvSpPr txBox="1">
            <a:spLocks noChangeArrowheads="1"/>
          </p:cNvSpPr>
          <p:nvPr/>
        </p:nvSpPr>
        <p:spPr bwMode="auto">
          <a:xfrm>
            <a:off x="7437438" y="3338513"/>
            <a:ext cx="1371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latin typeface="Arial" panose="020B0604020202020204" pitchFamily="34" charset="0"/>
              </a:rPr>
              <a:t>Patient</a:t>
            </a:r>
            <a:endParaRPr lang="en-US" altLang="en-US" sz="2400">
              <a:latin typeface="Arial" panose="020B0604020202020204" pitchFamily="34" charset="0"/>
            </a:endParaRPr>
          </a:p>
        </p:txBody>
      </p:sp>
      <p:sp>
        <p:nvSpPr>
          <p:cNvPr id="7" name="Text Box 7">
            <a:extLst>
              <a:ext uri="{FF2B5EF4-FFF2-40B4-BE49-F238E27FC236}">
                <a16:creationId xmlns:a16="http://schemas.microsoft.com/office/drawing/2014/main" id="{9AA91E92-EBC7-46E3-A3D3-176616873D73}"/>
              </a:ext>
            </a:extLst>
          </p:cNvPr>
          <p:cNvSpPr txBox="1">
            <a:spLocks noChangeArrowheads="1"/>
          </p:cNvSpPr>
          <p:nvPr/>
        </p:nvSpPr>
        <p:spPr bwMode="auto">
          <a:xfrm>
            <a:off x="1006475" y="4848225"/>
            <a:ext cx="1371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latin typeface="Arial" panose="020B0604020202020204" pitchFamily="34" charset="0"/>
              </a:rPr>
              <a:t>Patient</a:t>
            </a:r>
            <a:endParaRPr lang="en-US" altLang="en-US" sz="2400">
              <a:latin typeface="Arial" panose="020B0604020202020204" pitchFamily="34" charset="0"/>
            </a:endParaRPr>
          </a:p>
        </p:txBody>
      </p:sp>
      <p:sp>
        <p:nvSpPr>
          <p:cNvPr id="8" name="Text Box 8">
            <a:extLst>
              <a:ext uri="{FF2B5EF4-FFF2-40B4-BE49-F238E27FC236}">
                <a16:creationId xmlns:a16="http://schemas.microsoft.com/office/drawing/2014/main" id="{8A59F3F1-539D-4142-81B5-450168F92326}"/>
              </a:ext>
            </a:extLst>
          </p:cNvPr>
          <p:cNvSpPr txBox="1">
            <a:spLocks noChangeArrowheads="1"/>
          </p:cNvSpPr>
          <p:nvPr/>
        </p:nvSpPr>
        <p:spPr bwMode="auto">
          <a:xfrm>
            <a:off x="7437438" y="4953000"/>
            <a:ext cx="1371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latin typeface="Arial" panose="020B0604020202020204" pitchFamily="34" charset="0"/>
              </a:rPr>
              <a:t>Patient</a:t>
            </a:r>
            <a:endParaRPr lang="en-US" altLang="en-US" sz="2400">
              <a:latin typeface="Arial" panose="020B0604020202020204" pitchFamily="34" charset="0"/>
            </a:endParaRPr>
          </a:p>
        </p:txBody>
      </p:sp>
      <p:sp>
        <p:nvSpPr>
          <p:cNvPr id="9" name="AutoShape 9">
            <a:extLst>
              <a:ext uri="{FF2B5EF4-FFF2-40B4-BE49-F238E27FC236}">
                <a16:creationId xmlns:a16="http://schemas.microsoft.com/office/drawing/2014/main" id="{F810499A-8344-4A26-979A-083EF69264A8}"/>
              </a:ext>
            </a:extLst>
          </p:cNvPr>
          <p:cNvSpPr>
            <a:spLocks noChangeArrowheads="1"/>
          </p:cNvSpPr>
          <p:nvPr/>
        </p:nvSpPr>
        <p:spPr bwMode="auto">
          <a:xfrm flipH="1">
            <a:off x="3101975" y="1928813"/>
            <a:ext cx="4106863" cy="666750"/>
          </a:xfrm>
          <a:prstGeom prst="leftArrow">
            <a:avLst>
              <a:gd name="adj1" fmla="val 50000"/>
              <a:gd name="adj2" fmla="val 153988"/>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0" name="AutoShape 10">
            <a:extLst>
              <a:ext uri="{FF2B5EF4-FFF2-40B4-BE49-F238E27FC236}">
                <a16:creationId xmlns:a16="http://schemas.microsoft.com/office/drawing/2014/main" id="{9DC4CE23-CC5F-4E68-AE83-9677969901FA}"/>
              </a:ext>
            </a:extLst>
          </p:cNvPr>
          <p:cNvSpPr>
            <a:spLocks noChangeArrowheads="1"/>
          </p:cNvSpPr>
          <p:nvPr/>
        </p:nvSpPr>
        <p:spPr bwMode="auto">
          <a:xfrm flipH="1">
            <a:off x="3101975" y="3411538"/>
            <a:ext cx="4106863" cy="446087"/>
          </a:xfrm>
          <a:prstGeom prst="leftArrow">
            <a:avLst>
              <a:gd name="adj1" fmla="val 50000"/>
              <a:gd name="adj2" fmla="val 230160"/>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1" name="AutoShape 11">
            <a:extLst>
              <a:ext uri="{FF2B5EF4-FFF2-40B4-BE49-F238E27FC236}">
                <a16:creationId xmlns:a16="http://schemas.microsoft.com/office/drawing/2014/main" id="{4F59CD0C-F9B7-4871-A5C4-02B694BA805B}"/>
              </a:ext>
            </a:extLst>
          </p:cNvPr>
          <p:cNvSpPr>
            <a:spLocks noChangeArrowheads="1"/>
          </p:cNvSpPr>
          <p:nvPr/>
        </p:nvSpPr>
        <p:spPr bwMode="auto">
          <a:xfrm flipH="1">
            <a:off x="3101975" y="5060950"/>
            <a:ext cx="4106863" cy="296863"/>
          </a:xfrm>
          <a:prstGeom prst="leftArrow">
            <a:avLst>
              <a:gd name="adj1" fmla="val 50000"/>
              <a:gd name="adj2" fmla="val 345855"/>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Tree>
    <p:extLst>
      <p:ext uri="{BB962C8B-B14F-4D97-AF65-F5344CB8AC3E}">
        <p14:creationId xmlns:p14="http://schemas.microsoft.com/office/powerpoint/2010/main" val="2013039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normAutofit/>
          </a:bodyPr>
          <a:lstStyle/>
          <a:p>
            <a:r>
              <a:rPr lang="en-US" sz="3200" dirty="0"/>
              <a:t>FEDERAL AND STATE REGULATIONS</a:t>
            </a:r>
            <a:endParaRPr lang="en-IN" sz="3200" dirty="0"/>
          </a:p>
        </p:txBody>
      </p:sp>
      <p:sp>
        <p:nvSpPr>
          <p:cNvPr id="3" name="Content Placeholder 2"/>
          <p:cNvSpPr>
            <a:spLocks noGrp="1"/>
          </p:cNvSpPr>
          <p:nvPr>
            <p:ph idx="1"/>
          </p:nvPr>
        </p:nvSpPr>
        <p:spPr/>
        <p:txBody>
          <a:bodyPr/>
          <a:lstStyle/>
          <a:p>
            <a:r>
              <a:rPr lang="en-US" dirty="0"/>
              <a:t>CDC and ADA developed infection control program </a:t>
            </a:r>
          </a:p>
          <a:p>
            <a:endParaRPr lang="en-US" dirty="0"/>
          </a:p>
          <a:p>
            <a:r>
              <a:rPr lang="en-US" dirty="0"/>
              <a:t>OSHA  final rule published in 1991</a:t>
            </a:r>
          </a:p>
          <a:p>
            <a:pPr>
              <a:buNone/>
            </a:pPr>
            <a:endParaRPr lang="en-US" dirty="0"/>
          </a:p>
          <a:p>
            <a:pPr lvl="1"/>
            <a:r>
              <a:rPr lang="en-US" dirty="0"/>
              <a:t>OSHA hazard communication program</a:t>
            </a:r>
          </a:p>
          <a:p>
            <a:pPr lvl="1">
              <a:buNone/>
            </a:pPr>
            <a:endParaRPr lang="en-US" dirty="0"/>
          </a:p>
          <a:p>
            <a:pPr lvl="1"/>
            <a:r>
              <a:rPr lang="en-US" dirty="0"/>
              <a:t>OSHA blood-borne pathogens program</a:t>
            </a:r>
          </a:p>
          <a:p>
            <a:pPr lvl="1"/>
            <a:endParaRPr lang="en-US" dirty="0"/>
          </a:p>
          <a:p>
            <a:pPr lvl="1">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8229600" cy="1143000"/>
          </a:xfrm>
        </p:spPr>
        <p:txBody>
          <a:bodyPr/>
          <a:lstStyle/>
          <a:p>
            <a:r>
              <a:rPr lang="en-US" dirty="0"/>
              <a:t>OSHA regulations</a:t>
            </a:r>
            <a:endParaRPr lang="en-IN" dirty="0"/>
          </a:p>
        </p:txBody>
      </p:sp>
      <p:sp>
        <p:nvSpPr>
          <p:cNvPr id="3" name="Content Placeholder 2"/>
          <p:cNvSpPr>
            <a:spLocks noGrp="1"/>
          </p:cNvSpPr>
          <p:nvPr>
            <p:ph idx="1"/>
          </p:nvPr>
        </p:nvSpPr>
        <p:spPr>
          <a:xfrm>
            <a:off x="457200" y="1785926"/>
            <a:ext cx="8229600" cy="4538674"/>
          </a:xfrm>
        </p:spPr>
        <p:txBody>
          <a:bodyPr>
            <a:normAutofit/>
          </a:bodyPr>
          <a:lstStyle/>
          <a:p>
            <a:r>
              <a:rPr lang="en-US" sz="2400" dirty="0"/>
              <a:t>Employers must provide  HBV immunization within 10 days of employment</a:t>
            </a:r>
          </a:p>
          <a:p>
            <a:r>
              <a:rPr lang="en-US" sz="2400" dirty="0"/>
              <a:t>Standard precautions must be followed</a:t>
            </a:r>
          </a:p>
          <a:p>
            <a:pPr lvl="0"/>
            <a:r>
              <a:rPr lang="en-IN" sz="2400" dirty="0"/>
              <a:t>Employers must implement engineering controls (precautions) to reduce production of contaminated spatter, mists and aerosols.</a:t>
            </a:r>
          </a:p>
          <a:p>
            <a:r>
              <a:rPr lang="en-IN" sz="2400" dirty="0"/>
              <a:t>Provide facilities and instructions for  washing hands</a:t>
            </a:r>
          </a:p>
          <a:p>
            <a:r>
              <a:rPr lang="en-IN" sz="2400" dirty="0"/>
              <a:t>Safe handling of needles and other sharp items.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00034" y="1000108"/>
            <a:ext cx="8229600" cy="5324492"/>
          </a:xfrm>
        </p:spPr>
        <p:txBody>
          <a:bodyPr>
            <a:normAutofit lnSpcReduction="10000"/>
          </a:bodyPr>
          <a:lstStyle/>
          <a:p>
            <a:r>
              <a:rPr lang="en-IN" sz="2800" dirty="0"/>
              <a:t>Employers must provide the necessary PPE and clear directions for use</a:t>
            </a:r>
          </a:p>
          <a:p>
            <a:pPr>
              <a:buNone/>
            </a:pPr>
            <a:r>
              <a:rPr lang="en-IN" sz="2800" dirty="0"/>
              <a:t> </a:t>
            </a:r>
          </a:p>
          <a:p>
            <a:r>
              <a:rPr lang="en-IN" dirty="0"/>
              <a:t>As soon as possible after treatment, house keeping requirements should be attended.</a:t>
            </a:r>
          </a:p>
          <a:p>
            <a:pPr>
              <a:buNone/>
            </a:pPr>
            <a:r>
              <a:rPr lang="en-IN" dirty="0"/>
              <a:t> </a:t>
            </a:r>
          </a:p>
          <a:p>
            <a:pPr lvl="0"/>
            <a:r>
              <a:rPr lang="en-IN" dirty="0"/>
              <a:t>Employers must provide written schedule for cleaning and decontaminating equipment, work surface and contaminated floors.</a:t>
            </a:r>
          </a:p>
          <a:p>
            <a:pPr lvl="0">
              <a:buNone/>
            </a:pPr>
            <a:endParaRPr lang="en-IN" dirty="0"/>
          </a:p>
          <a:p>
            <a:r>
              <a:rPr lang="en-IN" dirty="0"/>
              <a:t>Employers must provide laundering of protective garments  at no cost.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20775" y="1314450"/>
            <a:ext cx="6945313" cy="827088"/>
          </a:xfrm>
        </p:spPr>
        <p:txBody>
          <a:bodyPr>
            <a:normAutofit fontScale="90000"/>
          </a:bodyPr>
          <a:lstStyle/>
          <a:p>
            <a:pPr>
              <a:defRPr/>
            </a:pPr>
            <a:r>
              <a:rPr lang="en-US" b="1" dirty="0">
                <a:solidFill>
                  <a:schemeClr val="tx1"/>
                </a:solidFill>
                <a:latin typeface="Times New Roman" panose="02020603050405020304" pitchFamily="18" charset="0"/>
                <a:cs typeface="Times New Roman" panose="02020603050405020304" pitchFamily="18" charset="0"/>
              </a:rPr>
              <a:t>Specific learning Objectives </a:t>
            </a:r>
            <a:endParaRPr lang="en-US" sz="2325" b="1"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533400" y="2816225"/>
          <a:ext cx="7674428" cy="3960374"/>
        </p:xfrm>
        <a:graphic>
          <a:graphicData uri="http://schemas.openxmlformats.org/drawingml/2006/table">
            <a:tbl>
              <a:tblPr firstRow="1" bandRow="1">
                <a:tableStyleId>{5C22544A-7EE6-4342-B048-85BDC9FD1C3A}</a:tableStyleId>
              </a:tblPr>
              <a:tblGrid>
                <a:gridCol w="2025499">
                  <a:extLst>
                    <a:ext uri="{9D8B030D-6E8A-4147-A177-3AD203B41FA5}">
                      <a16:colId xmlns:a16="http://schemas.microsoft.com/office/drawing/2014/main" val="20000"/>
                    </a:ext>
                  </a:extLst>
                </a:gridCol>
                <a:gridCol w="3344427">
                  <a:extLst>
                    <a:ext uri="{9D8B030D-6E8A-4147-A177-3AD203B41FA5}">
                      <a16:colId xmlns:a16="http://schemas.microsoft.com/office/drawing/2014/main" val="20001"/>
                    </a:ext>
                  </a:extLst>
                </a:gridCol>
                <a:gridCol w="2304502">
                  <a:extLst>
                    <a:ext uri="{9D8B030D-6E8A-4147-A177-3AD203B41FA5}">
                      <a16:colId xmlns:a16="http://schemas.microsoft.com/office/drawing/2014/main" val="20002"/>
                    </a:ext>
                  </a:extLst>
                </a:gridCol>
              </a:tblGrid>
              <a:tr h="340874">
                <a:tc>
                  <a:txBody>
                    <a:bodyPr/>
                    <a:lstStyle/>
                    <a:p>
                      <a:r>
                        <a:rPr lang="en-US" sz="1400" dirty="0"/>
                        <a:t>Core areas* </a:t>
                      </a:r>
                    </a:p>
                  </a:txBody>
                  <a:tcPr marL="68580" marR="68580" marT="34290" marB="34290"/>
                </a:tc>
                <a:tc>
                  <a:txBody>
                    <a:bodyPr/>
                    <a:lstStyle/>
                    <a:p>
                      <a:r>
                        <a:rPr lang="en-US" sz="1400" dirty="0"/>
                        <a:t>Domain</a:t>
                      </a:r>
                      <a:r>
                        <a:rPr lang="en-US" sz="1400" baseline="0" dirty="0"/>
                        <a:t> **</a:t>
                      </a:r>
                      <a:endParaRPr lang="en-US" sz="1400" dirty="0"/>
                    </a:p>
                  </a:txBody>
                  <a:tcPr marL="68580" marR="68580" marT="34290" marB="34290"/>
                </a:tc>
                <a:tc>
                  <a:txBody>
                    <a:bodyPr/>
                    <a:lstStyle/>
                    <a:p>
                      <a:r>
                        <a:rPr lang="en-US" sz="1400" dirty="0"/>
                        <a:t>Category #</a:t>
                      </a:r>
                    </a:p>
                  </a:txBody>
                  <a:tcPr marL="68580" marR="68580" marT="34290" marB="34290"/>
                </a:tc>
                <a:extLst>
                  <a:ext uri="{0D108BD9-81ED-4DB2-BD59-A6C34878D82A}">
                    <a16:rowId xmlns:a16="http://schemas.microsoft.com/office/drawing/2014/main" val="10000"/>
                  </a:ext>
                </a:extLst>
              </a:tr>
              <a:tr h="340874">
                <a:tc>
                  <a:txBody>
                    <a:bodyPr/>
                    <a:lstStyle/>
                    <a:p>
                      <a:r>
                        <a:rPr lang="en-US" sz="1400" dirty="0"/>
                        <a:t>ANATOMY OF PERIAPEX</a:t>
                      </a:r>
                    </a:p>
                    <a:p>
                      <a:r>
                        <a:rPr lang="en-US" sz="1400" dirty="0"/>
                        <a:t>CEMENTUM</a:t>
                      </a:r>
                    </a:p>
                    <a:p>
                      <a:r>
                        <a:rPr lang="en-US" sz="1400" dirty="0"/>
                        <a:t>PERIODOTAL LIGAMENT</a:t>
                      </a:r>
                    </a:p>
                    <a:p>
                      <a:r>
                        <a:rPr lang="en-US" sz="1400" dirty="0"/>
                        <a:t>INGLES CLASSIFICATION</a:t>
                      </a:r>
                    </a:p>
                    <a:p>
                      <a:r>
                        <a:rPr lang="en-US" sz="1400" dirty="0"/>
                        <a:t>ZONES OF FISH</a:t>
                      </a:r>
                    </a:p>
                  </a:txBody>
                  <a:tcPr marL="68580" marR="68580" marT="34290" marB="34290"/>
                </a:tc>
                <a:tc>
                  <a:txBody>
                    <a:bodyPr/>
                    <a:lstStyle/>
                    <a:p>
                      <a:r>
                        <a:rPr lang="en-US" sz="1400" dirty="0"/>
                        <a:t>COGNITIVE</a:t>
                      </a:r>
                    </a:p>
                  </a:txBody>
                  <a:tcPr marL="68580" marR="68580" marT="34290" marB="34290"/>
                </a:tc>
                <a:tc>
                  <a:txBody>
                    <a:bodyPr/>
                    <a:lstStyle/>
                    <a:p>
                      <a:r>
                        <a:rPr lang="en-US" sz="1400" dirty="0"/>
                        <a:t>MUST KNOW</a:t>
                      </a:r>
                    </a:p>
                  </a:txBody>
                  <a:tcPr marL="68580" marR="68580" marT="34290" marB="34290"/>
                </a:tc>
                <a:extLst>
                  <a:ext uri="{0D108BD9-81ED-4DB2-BD59-A6C34878D82A}">
                    <a16:rowId xmlns:a16="http://schemas.microsoft.com/office/drawing/2014/main" val="10001"/>
                  </a:ext>
                </a:extLst>
              </a:tr>
              <a:tr h="340874">
                <a:tc>
                  <a:txBody>
                    <a:bodyPr/>
                    <a:lstStyle/>
                    <a:p>
                      <a:r>
                        <a:rPr lang="en-US" sz="1400" dirty="0"/>
                        <a:t>PATHWAY OF ENTRY OF MICROORGANISMS IN TOOTH</a:t>
                      </a:r>
                    </a:p>
                  </a:txBody>
                  <a:tcPr marL="68580" marR="68580" marT="34290" marB="34290"/>
                </a:tc>
                <a:tc>
                  <a:txBody>
                    <a:bodyPr/>
                    <a:lstStyle/>
                    <a:p>
                      <a:r>
                        <a:rPr lang="en-US" sz="1400" dirty="0"/>
                        <a:t>PSYCHOMOTOR</a:t>
                      </a:r>
                    </a:p>
                  </a:txBody>
                  <a:tcPr marL="68580" marR="68580" marT="34290" marB="34290"/>
                </a:tc>
                <a:tc>
                  <a:txBody>
                    <a:bodyPr/>
                    <a:lstStyle/>
                    <a:p>
                      <a:r>
                        <a:rPr lang="en-US" sz="1400" dirty="0"/>
                        <a:t>NICE TO KNOW</a:t>
                      </a:r>
                    </a:p>
                  </a:txBody>
                  <a:tcPr marL="68580" marR="68580" marT="34290" marB="34290"/>
                </a:tc>
                <a:extLst>
                  <a:ext uri="{0D108BD9-81ED-4DB2-BD59-A6C34878D82A}">
                    <a16:rowId xmlns:a16="http://schemas.microsoft.com/office/drawing/2014/main" val="10002"/>
                  </a:ext>
                </a:extLst>
              </a:tr>
              <a:tr h="340874">
                <a:tc>
                  <a:txBody>
                    <a:bodyPr/>
                    <a:lstStyle/>
                    <a:p>
                      <a:r>
                        <a:rPr lang="en-US" sz="1400" dirty="0"/>
                        <a:t>DIAGNOSIS OF PERIAPICAL TISSUE</a:t>
                      </a:r>
                    </a:p>
                    <a:p>
                      <a:r>
                        <a:rPr lang="en-US" sz="1400" dirty="0"/>
                        <a:t>ENDO PERIO LESSIONS</a:t>
                      </a:r>
                    </a:p>
                  </a:txBody>
                  <a:tcPr marL="68580" marR="68580" marT="34290" marB="34290"/>
                </a:tc>
                <a:tc>
                  <a:txBody>
                    <a:bodyPr/>
                    <a:lstStyle/>
                    <a:p>
                      <a:r>
                        <a:rPr lang="en-US" sz="1400" dirty="0"/>
                        <a:t>AFFECTIVE</a:t>
                      </a:r>
                    </a:p>
                  </a:txBody>
                  <a:tcPr marL="68580" marR="68580" marT="34290" marB="34290"/>
                </a:tc>
                <a:tc>
                  <a:txBody>
                    <a:bodyPr/>
                    <a:lstStyle/>
                    <a:p>
                      <a:r>
                        <a:rPr lang="en-US" sz="1400" dirty="0"/>
                        <a:t>DESIRE TO KNOW</a:t>
                      </a:r>
                    </a:p>
                  </a:txBody>
                  <a:tcPr marL="68580" marR="68580" marT="34290" marB="34290"/>
                </a:tc>
                <a:extLst>
                  <a:ext uri="{0D108BD9-81ED-4DB2-BD59-A6C34878D82A}">
                    <a16:rowId xmlns:a16="http://schemas.microsoft.com/office/drawing/2014/main" val="10003"/>
                  </a:ext>
                </a:extLst>
              </a:tr>
            </a:tbl>
          </a:graphicData>
        </a:graphic>
      </p:graphicFrame>
      <p:sp>
        <p:nvSpPr>
          <p:cNvPr id="9241" name="Rectangle 3"/>
          <p:cNvSpPr>
            <a:spLocks noChangeArrowheads="1"/>
          </p:cNvSpPr>
          <p:nvPr/>
        </p:nvSpPr>
        <p:spPr bwMode="auto">
          <a:xfrm>
            <a:off x="881063" y="2266950"/>
            <a:ext cx="7348537" cy="738188"/>
          </a:xfrm>
          <a:prstGeom prst="rect">
            <a:avLst/>
          </a:prstGeom>
          <a:noFill/>
          <a:ln w="9525">
            <a:noFill/>
            <a:miter lim="800000"/>
            <a:headEnd/>
            <a:tailEnd/>
          </a:ln>
        </p:spPr>
        <p:txBody>
          <a:bodyPr>
            <a:spAutoFit/>
          </a:bodyPr>
          <a:lstStyle/>
          <a:p>
            <a:pPr eaLnBrk="1" hangingPunct="1"/>
            <a:r>
              <a:rPr lang="en-US" sz="2100" b="1">
                <a:latin typeface="Times New Roman" pitchFamily="18" charset="0"/>
                <a:cs typeface="Times New Roman" pitchFamily="18" charset="0"/>
              </a:rPr>
              <a:t>At the end of this presentation the learner is expected to know ;</a:t>
            </a:r>
            <a:endParaRPr lang="en-US" sz="2100"/>
          </a:p>
        </p:txBody>
      </p:sp>
      <p:sp>
        <p:nvSpPr>
          <p:cNvPr id="9242" name="Slide Number Placeholder 4"/>
          <p:cNvSpPr>
            <a:spLocks noGrp="1" noChangeArrowheads="1"/>
          </p:cNvSpPr>
          <p:nvPr>
            <p:ph type="sldNum" sz="quarter" idx="11"/>
          </p:nvPr>
        </p:nvSpPr>
        <p:spPr bwMode="auto">
          <a:xfrm rot="5400000">
            <a:off x="6989763" y="3736975"/>
            <a:ext cx="3200400" cy="365125"/>
          </a:xfrm>
          <a:noFill/>
          <a:ln>
            <a:miter lim="800000"/>
            <a:headEnd/>
            <a:tailEnd/>
          </a:ln>
        </p:spPr>
        <p:txBody>
          <a:bodyPr/>
          <a:lstStyle/>
          <a:p>
            <a:pPr algn="l"/>
            <a:fld id="{5C470C57-D0EE-49A7-AE61-940FD1D57264}" type="slidenum">
              <a:rPr lang="en-US" sz="1200" b="0">
                <a:solidFill>
                  <a:schemeClr val="tx2"/>
                </a:solidFill>
              </a:rPr>
              <a:pPr algn="l"/>
              <a:t>2</a:t>
            </a:fld>
            <a:endParaRPr lang="en-US" sz="1200" b="0">
              <a:solidFill>
                <a:schemeClr val="tx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57290" y="1857364"/>
            <a:ext cx="8229600" cy="1143000"/>
          </a:xfrm>
        </p:spPr>
        <p:txBody>
          <a:bodyPr>
            <a:normAutofit/>
          </a:bodyPr>
          <a:lstStyle/>
          <a:p>
            <a:r>
              <a:rPr lang="en-US" sz="3600" dirty="0"/>
              <a:t>INFECTION CONTROL GUIDE LINES</a:t>
            </a:r>
            <a:endParaRPr lang="en-IN" sz="3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42918"/>
            <a:ext cx="8229600" cy="1143000"/>
          </a:xfrm>
        </p:spPr>
        <p:txBody>
          <a:bodyPr>
            <a:normAutofit/>
          </a:bodyPr>
          <a:lstStyle/>
          <a:p>
            <a:r>
              <a:rPr lang="en-US" sz="4000" dirty="0"/>
              <a:t>Patients medical history</a:t>
            </a:r>
            <a:endParaRPr lang="en-IN" sz="4000" dirty="0"/>
          </a:p>
        </p:txBody>
      </p:sp>
      <p:sp>
        <p:nvSpPr>
          <p:cNvPr id="3" name="Content Placeholder 2"/>
          <p:cNvSpPr>
            <a:spLocks noGrp="1"/>
          </p:cNvSpPr>
          <p:nvPr>
            <p:ph idx="1"/>
          </p:nvPr>
        </p:nvSpPr>
        <p:spPr>
          <a:xfrm>
            <a:off x="285720" y="1935480"/>
            <a:ext cx="8215370" cy="4389120"/>
          </a:xfrm>
        </p:spPr>
        <p:txBody>
          <a:bodyPr>
            <a:normAutofit/>
          </a:bodyPr>
          <a:lstStyle/>
          <a:p>
            <a:pPr lvl="5">
              <a:buNone/>
            </a:pPr>
            <a:endParaRPr lang="en-US" sz="3600" dirty="0"/>
          </a:p>
          <a:p>
            <a:pPr lvl="5">
              <a:buNone/>
            </a:pPr>
            <a:endParaRPr lang="en-US" sz="3600" dirty="0"/>
          </a:p>
          <a:p>
            <a:pPr lvl="5">
              <a:buNone/>
            </a:pPr>
            <a:r>
              <a:rPr lang="en-US" sz="3600" dirty="0"/>
              <a:t>“NEVER TREAT A STRANGER”</a:t>
            </a:r>
          </a:p>
          <a:p>
            <a:pPr lvl="5">
              <a:buNone/>
            </a:pPr>
            <a:r>
              <a:rPr lang="en-US" sz="1600" dirty="0"/>
              <a:t>													SIR WILLIAM OSLER</a:t>
            </a:r>
          </a:p>
          <a:p>
            <a:pPr lvl="5">
              <a:buNone/>
            </a:pPr>
            <a:endParaRPr lang="en-US" sz="1600" dirty="0"/>
          </a:p>
          <a:p>
            <a:pPr lvl="5">
              <a:buNone/>
            </a:pPr>
            <a:endParaRPr lang="en-US" sz="2400" dirty="0"/>
          </a:p>
          <a:p>
            <a:pPr lvl="5">
              <a:buNone/>
            </a:pPr>
            <a:endParaRPr lang="en-US" sz="1600" dirty="0"/>
          </a:p>
          <a:p>
            <a:pPr lvl="5">
              <a:buNone/>
            </a:pPr>
            <a:endParaRPr lang="en-US" sz="1600" dirty="0"/>
          </a:p>
          <a:p>
            <a:pPr lvl="5">
              <a:buNone/>
            </a:pPr>
            <a:endParaRPr lang="en-US" sz="1600" dirty="0"/>
          </a:p>
          <a:p>
            <a:pPr lvl="5">
              <a:buNone/>
            </a:pPr>
            <a:endParaRPr lang="en-US" sz="1600" dirty="0"/>
          </a:p>
          <a:p>
            <a:pPr lvl="5">
              <a:buNone/>
            </a:pPr>
            <a:endParaRPr lang="en-US" sz="1600" dirty="0"/>
          </a:p>
          <a:p>
            <a:pPr lvl="5">
              <a:buNone/>
            </a:pPr>
            <a:endParaRPr lang="en-US"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28596" y="1631851"/>
            <a:ext cx="8229600" cy="4389437"/>
          </a:xfrm>
        </p:spPr>
        <p:txBody>
          <a:bodyPr/>
          <a:lstStyle/>
          <a:p>
            <a:r>
              <a:rPr lang="en-US" dirty="0"/>
              <a:t>A thorough medical history should be taken for all new patients</a:t>
            </a:r>
          </a:p>
          <a:p>
            <a:pPr>
              <a:buNone/>
            </a:pPr>
            <a:endParaRPr lang="en-US" dirty="0"/>
          </a:p>
          <a:p>
            <a:r>
              <a:rPr lang="en-US" dirty="0"/>
              <a:t>Patients with suspected infectious diseases should be screened </a:t>
            </a:r>
          </a:p>
          <a:p>
            <a:endParaRPr lang="en-US" dirty="0"/>
          </a:p>
          <a:p>
            <a:r>
              <a:rPr lang="en-US" dirty="0"/>
              <a:t>Review and update patients medical history at each appointment.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PURPOSE</a:t>
            </a:r>
            <a:endParaRPr lang="en-IN" sz="3600" dirty="0"/>
          </a:p>
        </p:txBody>
      </p:sp>
      <p:sp>
        <p:nvSpPr>
          <p:cNvPr id="3" name="Content Placeholder 2"/>
          <p:cNvSpPr>
            <a:spLocks noGrp="1"/>
          </p:cNvSpPr>
          <p:nvPr>
            <p:ph idx="1"/>
          </p:nvPr>
        </p:nvSpPr>
        <p:spPr/>
        <p:txBody>
          <a:bodyPr/>
          <a:lstStyle/>
          <a:p>
            <a:pPr lvl="0"/>
            <a:r>
              <a:rPr lang="en-IN" dirty="0"/>
              <a:t>To detect unrecognised illness that require diagnosis and care</a:t>
            </a:r>
          </a:p>
          <a:p>
            <a:pPr lvl="0">
              <a:buNone/>
            </a:pPr>
            <a:endParaRPr lang="en-IN" dirty="0"/>
          </a:p>
          <a:p>
            <a:pPr lvl="0"/>
            <a:r>
              <a:rPr lang="en-IN" dirty="0"/>
              <a:t>To identify any infection or high risk </a:t>
            </a:r>
          </a:p>
          <a:p>
            <a:pPr lvl="0"/>
            <a:endParaRPr lang="en-IN" dirty="0"/>
          </a:p>
          <a:p>
            <a:pPr lvl="0"/>
            <a:r>
              <a:rPr lang="en-IN" dirty="0"/>
              <a:t>To assist in managing and caring for infected patients</a:t>
            </a:r>
          </a:p>
          <a:p>
            <a:pPr lvl="0"/>
            <a:endParaRPr lang="en-IN" dirty="0"/>
          </a:p>
          <a:p>
            <a:r>
              <a:rPr lang="en-IN" dirty="0"/>
              <a:t>To reinforce use of adequate infection control procedures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Because all the patients with infectious diseases cannot be identified, all body fluids, contaminated instruments and materials should be treated as if they are infectious.</a:t>
            </a:r>
          </a:p>
          <a:p>
            <a:pPr>
              <a:buNone/>
            </a:pPr>
            <a:endParaRPr lang="en-IN" dirty="0"/>
          </a:p>
          <a:p>
            <a:r>
              <a:rPr lang="en-IN" dirty="0"/>
              <a:t> Universal precautions should apply in the treatment of all the patients.</a:t>
            </a:r>
          </a:p>
          <a:p>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3BC09-6E66-46B0-84FB-0DB316F18141}"/>
              </a:ext>
            </a:extLst>
          </p:cNvPr>
          <p:cNvSpPr>
            <a:spLocks noGrp="1"/>
          </p:cNvSpPr>
          <p:nvPr>
            <p:ph type="title"/>
          </p:nvPr>
        </p:nvSpPr>
        <p:spPr>
          <a:xfrm>
            <a:off x="457200" y="332656"/>
            <a:ext cx="8229600" cy="1514432"/>
          </a:xfrm>
        </p:spPr>
        <p:txBody>
          <a:bodyPr>
            <a:normAutofit/>
          </a:bodyPr>
          <a:lstStyle/>
          <a:p>
            <a:pPr algn="ctr"/>
            <a:r>
              <a:rPr lang="en-US" altLang="en-US" sz="4000" dirty="0"/>
              <a:t>Hand Hygiene</a:t>
            </a:r>
            <a:endParaRPr lang="en-IN" sz="4000" dirty="0"/>
          </a:p>
        </p:txBody>
      </p:sp>
      <p:sp>
        <p:nvSpPr>
          <p:cNvPr id="3" name="Content Placeholder 2">
            <a:extLst>
              <a:ext uri="{FF2B5EF4-FFF2-40B4-BE49-F238E27FC236}">
                <a16:creationId xmlns:a16="http://schemas.microsoft.com/office/drawing/2014/main" id="{BE30E0AB-A1E2-44E4-857E-7303C3E5321F}"/>
              </a:ext>
            </a:extLst>
          </p:cNvPr>
          <p:cNvSpPr>
            <a:spLocks noGrp="1"/>
          </p:cNvSpPr>
          <p:nvPr>
            <p:ph idx="1"/>
          </p:nvPr>
        </p:nvSpPr>
        <p:spPr>
          <a:xfrm>
            <a:off x="457200" y="2018337"/>
            <a:ext cx="8229600" cy="4335760"/>
          </a:xfrm>
        </p:spPr>
        <p:txBody>
          <a:bodyPr/>
          <a:lstStyle/>
          <a:p>
            <a:pPr marL="0" indent="0">
              <a:buNone/>
            </a:pPr>
            <a:r>
              <a:rPr lang="en-US" altLang="en-US" dirty="0"/>
              <a:t>Why Is Hand Hygiene Important?</a:t>
            </a:r>
            <a:endParaRPr lang="en-IN" dirty="0"/>
          </a:p>
        </p:txBody>
      </p:sp>
      <p:sp>
        <p:nvSpPr>
          <p:cNvPr id="5" name="TextBox 4">
            <a:extLst>
              <a:ext uri="{FF2B5EF4-FFF2-40B4-BE49-F238E27FC236}">
                <a16:creationId xmlns:a16="http://schemas.microsoft.com/office/drawing/2014/main" id="{B56AC1AF-2C46-4B98-86A5-233A3545D93B}"/>
              </a:ext>
            </a:extLst>
          </p:cNvPr>
          <p:cNvSpPr txBox="1"/>
          <p:nvPr/>
        </p:nvSpPr>
        <p:spPr>
          <a:xfrm>
            <a:off x="107504" y="3284984"/>
            <a:ext cx="6251356" cy="1964833"/>
          </a:xfrm>
          <a:prstGeom prst="rect">
            <a:avLst/>
          </a:prstGeom>
          <a:noFill/>
        </p:spPr>
        <p:txBody>
          <a:bodyPr wrap="square">
            <a:spAutoFit/>
          </a:bodyPr>
          <a:lstStyle/>
          <a:p>
            <a:pPr marL="457200" indent="-457200">
              <a:lnSpc>
                <a:spcPct val="120000"/>
              </a:lnSpc>
              <a:buClr>
                <a:srgbClr val="FFE313"/>
              </a:buClr>
              <a:buSzPct val="75000"/>
              <a:buFont typeface="+mj-lt"/>
              <a:buAutoNum type="arabicPeriod"/>
            </a:pPr>
            <a:r>
              <a:rPr lang="en-US" altLang="en-US" sz="2400" dirty="0"/>
              <a:t>Hands are the most common mode of pathogen transmission</a:t>
            </a:r>
          </a:p>
          <a:p>
            <a:pPr marL="342900" indent="-342900">
              <a:lnSpc>
                <a:spcPct val="140000"/>
              </a:lnSpc>
              <a:buSzPct val="75000"/>
              <a:buFont typeface="Arial" panose="020B0604020202020204" pitchFamily="34" charset="0"/>
              <a:buChar char="•"/>
            </a:pPr>
            <a:r>
              <a:rPr lang="en-US" altLang="en-US" sz="2400" dirty="0"/>
              <a:t>Reduce spread of antimicrobial resistance</a:t>
            </a:r>
          </a:p>
          <a:p>
            <a:pPr marL="342900" indent="-342900">
              <a:lnSpc>
                <a:spcPct val="140000"/>
              </a:lnSpc>
              <a:buSzPct val="75000"/>
              <a:buFont typeface="Arial" panose="020B0604020202020204" pitchFamily="34" charset="0"/>
              <a:buChar char="•"/>
            </a:pPr>
            <a:r>
              <a:rPr lang="en-US" altLang="en-US" sz="2400" dirty="0"/>
              <a:t>Prevent health care-associated infections</a:t>
            </a:r>
          </a:p>
        </p:txBody>
      </p:sp>
    </p:spTree>
    <p:extLst>
      <p:ext uri="{BB962C8B-B14F-4D97-AF65-F5344CB8AC3E}">
        <p14:creationId xmlns:p14="http://schemas.microsoft.com/office/powerpoint/2010/main" val="3665296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7F32D-1CB5-4825-B9BC-5E64C9CF6063}"/>
              </a:ext>
            </a:extLst>
          </p:cNvPr>
          <p:cNvSpPr>
            <a:spLocks noGrp="1"/>
          </p:cNvSpPr>
          <p:nvPr>
            <p:ph type="title"/>
          </p:nvPr>
        </p:nvSpPr>
        <p:spPr/>
        <p:txBody>
          <a:bodyPr>
            <a:normAutofit fontScale="90000"/>
          </a:bodyPr>
          <a:lstStyle/>
          <a:p>
            <a:r>
              <a:rPr lang="en-US" altLang="en-US" dirty="0"/>
              <a:t>Hands Need to be Cleaned When</a:t>
            </a:r>
            <a:endParaRPr lang="en-IN" dirty="0"/>
          </a:p>
        </p:txBody>
      </p:sp>
      <p:sp>
        <p:nvSpPr>
          <p:cNvPr id="3" name="Content Placeholder 2">
            <a:extLst>
              <a:ext uri="{FF2B5EF4-FFF2-40B4-BE49-F238E27FC236}">
                <a16:creationId xmlns:a16="http://schemas.microsoft.com/office/drawing/2014/main" id="{D751AB7A-8C4E-4F3D-8FD9-AD00DE68E9A9}"/>
              </a:ext>
            </a:extLst>
          </p:cNvPr>
          <p:cNvSpPr>
            <a:spLocks noGrp="1"/>
          </p:cNvSpPr>
          <p:nvPr>
            <p:ph idx="1"/>
          </p:nvPr>
        </p:nvSpPr>
        <p:spPr/>
        <p:txBody>
          <a:bodyPr/>
          <a:lstStyle/>
          <a:p>
            <a:r>
              <a:rPr lang="en-US" dirty="0"/>
              <a:t>Visibly dirty</a:t>
            </a:r>
          </a:p>
          <a:p>
            <a:r>
              <a:rPr lang="en-US" dirty="0"/>
              <a:t>After touching contaminated objects with bare hands</a:t>
            </a:r>
          </a:p>
          <a:p>
            <a:r>
              <a:rPr lang="en-US" dirty="0"/>
              <a:t>Before and after patient treatment (before glove placement and after glove removal)</a:t>
            </a:r>
            <a:endParaRPr lang="en-IN" dirty="0"/>
          </a:p>
        </p:txBody>
      </p:sp>
      <p:pic>
        <p:nvPicPr>
          <p:cNvPr id="4" name="Picture 14">
            <a:extLst>
              <a:ext uri="{FF2B5EF4-FFF2-40B4-BE49-F238E27FC236}">
                <a16:creationId xmlns:a16="http://schemas.microsoft.com/office/drawing/2014/main" id="{C0F90309-9F2F-47F9-9A8F-6A13D40E75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940152" y="3717032"/>
            <a:ext cx="3203848" cy="320380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71662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D8BD-55A5-4807-8B5B-23686747596F}"/>
              </a:ext>
            </a:extLst>
          </p:cNvPr>
          <p:cNvSpPr>
            <a:spLocks noGrp="1"/>
          </p:cNvSpPr>
          <p:nvPr>
            <p:ph type="title"/>
          </p:nvPr>
        </p:nvSpPr>
        <p:spPr/>
        <p:txBody>
          <a:bodyPr>
            <a:normAutofit/>
          </a:bodyPr>
          <a:lstStyle/>
          <a:p>
            <a:r>
              <a:rPr lang="en-US" altLang="en-US" sz="3600" dirty="0"/>
              <a:t>Efficacy of Hand Hygiene Preparations in Reduction of Bacteria</a:t>
            </a:r>
            <a:endParaRPr lang="en-IN" sz="3600" dirty="0"/>
          </a:p>
        </p:txBody>
      </p:sp>
      <p:pic>
        <p:nvPicPr>
          <p:cNvPr id="4" name="Content Placeholder 3">
            <a:extLst>
              <a:ext uri="{FF2B5EF4-FFF2-40B4-BE49-F238E27FC236}">
                <a16:creationId xmlns:a16="http://schemas.microsoft.com/office/drawing/2014/main" id="{04B9C845-787C-4AC5-99A9-13C5D6564D5D}"/>
              </a:ext>
            </a:extLst>
          </p:cNvPr>
          <p:cNvPicPr>
            <a:picLocks noGrp="1" noChangeAspect="1"/>
          </p:cNvPicPr>
          <p:nvPr>
            <p:ph idx="1"/>
          </p:nvPr>
        </p:nvPicPr>
        <p:blipFill>
          <a:blip r:embed="rId2"/>
          <a:stretch>
            <a:fillRect/>
          </a:stretch>
        </p:blipFill>
        <p:spPr>
          <a:xfrm>
            <a:off x="457200" y="3674273"/>
            <a:ext cx="8229600" cy="911216"/>
          </a:xfrm>
          <a:prstGeom prst="rect">
            <a:avLst/>
          </a:prstGeom>
        </p:spPr>
      </p:pic>
      <p:sp>
        <p:nvSpPr>
          <p:cNvPr id="5" name="Text Box 4">
            <a:extLst>
              <a:ext uri="{FF2B5EF4-FFF2-40B4-BE49-F238E27FC236}">
                <a16:creationId xmlns:a16="http://schemas.microsoft.com/office/drawing/2014/main" id="{1F8E2BDC-9307-4E18-AEE7-932C879E9481}"/>
              </a:ext>
            </a:extLst>
          </p:cNvPr>
          <p:cNvSpPr txBox="1">
            <a:spLocks noChangeArrowheads="1"/>
          </p:cNvSpPr>
          <p:nvPr/>
        </p:nvSpPr>
        <p:spPr bwMode="auto">
          <a:xfrm>
            <a:off x="971600" y="2569930"/>
            <a:ext cx="12398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5000"/>
              </a:lnSpc>
              <a:spcBef>
                <a:spcPct val="50000"/>
              </a:spcBef>
            </a:pPr>
            <a:r>
              <a:rPr lang="en-US" altLang="en-US" sz="2400" b="1" dirty="0">
                <a:solidFill>
                  <a:srgbClr val="CCFFFF"/>
                </a:solidFill>
                <a:highlight>
                  <a:srgbClr val="000080"/>
                </a:highlight>
                <a:latin typeface="Arial" panose="020B0604020202020204" pitchFamily="34" charset="0"/>
              </a:rPr>
              <a:t>Good</a:t>
            </a:r>
          </a:p>
        </p:txBody>
      </p:sp>
      <p:sp>
        <p:nvSpPr>
          <p:cNvPr id="6" name="Text Box 5">
            <a:extLst>
              <a:ext uri="{FF2B5EF4-FFF2-40B4-BE49-F238E27FC236}">
                <a16:creationId xmlns:a16="http://schemas.microsoft.com/office/drawing/2014/main" id="{07CE7D58-B32D-4C22-9E2C-C8121EAB0782}"/>
              </a:ext>
            </a:extLst>
          </p:cNvPr>
          <p:cNvSpPr txBox="1">
            <a:spLocks noChangeArrowheads="1"/>
          </p:cNvSpPr>
          <p:nvPr/>
        </p:nvSpPr>
        <p:spPr bwMode="auto">
          <a:xfrm>
            <a:off x="3995936" y="2401363"/>
            <a:ext cx="1339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5000"/>
              </a:lnSpc>
              <a:spcBef>
                <a:spcPct val="50000"/>
              </a:spcBef>
            </a:pPr>
            <a:r>
              <a:rPr lang="en-US" altLang="en-US" sz="2400" b="1" dirty="0">
                <a:solidFill>
                  <a:srgbClr val="66FFFF"/>
                </a:solidFill>
                <a:highlight>
                  <a:srgbClr val="000080"/>
                </a:highlight>
                <a:latin typeface="Arial" panose="020B0604020202020204" pitchFamily="34" charset="0"/>
              </a:rPr>
              <a:t>Better</a:t>
            </a:r>
          </a:p>
        </p:txBody>
      </p:sp>
      <p:sp>
        <p:nvSpPr>
          <p:cNvPr id="7" name="Text Box 6">
            <a:extLst>
              <a:ext uri="{FF2B5EF4-FFF2-40B4-BE49-F238E27FC236}">
                <a16:creationId xmlns:a16="http://schemas.microsoft.com/office/drawing/2014/main" id="{8D5E4B6C-6B25-4785-9E9F-58551E688407}"/>
              </a:ext>
            </a:extLst>
          </p:cNvPr>
          <p:cNvSpPr txBox="1">
            <a:spLocks noChangeArrowheads="1"/>
          </p:cNvSpPr>
          <p:nvPr/>
        </p:nvSpPr>
        <p:spPr bwMode="auto">
          <a:xfrm>
            <a:off x="7308304" y="2393968"/>
            <a:ext cx="12398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5000"/>
              </a:lnSpc>
              <a:spcBef>
                <a:spcPct val="50000"/>
              </a:spcBef>
            </a:pPr>
            <a:r>
              <a:rPr lang="en-US" altLang="en-US" sz="2400" b="1" dirty="0">
                <a:solidFill>
                  <a:srgbClr val="33CCCC"/>
                </a:solidFill>
                <a:highlight>
                  <a:srgbClr val="000080"/>
                </a:highlight>
                <a:latin typeface="Arial" panose="020B0604020202020204" pitchFamily="34" charset="0"/>
              </a:rPr>
              <a:t>Best</a:t>
            </a:r>
          </a:p>
        </p:txBody>
      </p:sp>
      <p:sp>
        <p:nvSpPr>
          <p:cNvPr id="9" name="TextBox 8">
            <a:extLst>
              <a:ext uri="{FF2B5EF4-FFF2-40B4-BE49-F238E27FC236}">
                <a16:creationId xmlns:a16="http://schemas.microsoft.com/office/drawing/2014/main" id="{BEF5CF21-E851-4DED-AA77-4087C69D4381}"/>
              </a:ext>
            </a:extLst>
          </p:cNvPr>
          <p:cNvSpPr txBox="1"/>
          <p:nvPr/>
        </p:nvSpPr>
        <p:spPr>
          <a:xfrm>
            <a:off x="753954" y="5387401"/>
            <a:ext cx="4581832" cy="300723"/>
          </a:xfrm>
          <a:prstGeom prst="rect">
            <a:avLst/>
          </a:prstGeom>
          <a:noFill/>
        </p:spPr>
        <p:txBody>
          <a:bodyPr wrap="square">
            <a:spAutoFit/>
          </a:bodyPr>
          <a:lstStyle/>
          <a:p>
            <a:pPr>
              <a:lnSpc>
                <a:spcPct val="75000"/>
              </a:lnSpc>
              <a:spcBef>
                <a:spcPct val="50000"/>
              </a:spcBef>
            </a:pPr>
            <a:r>
              <a:rPr lang="en-US" altLang="en-US" sz="1800" b="1" dirty="0">
                <a:solidFill>
                  <a:srgbClr val="CCFFFF"/>
                </a:solidFill>
                <a:highlight>
                  <a:srgbClr val="000080"/>
                </a:highlight>
                <a:latin typeface="Arial" panose="020B0604020202020204" pitchFamily="34" charset="0"/>
              </a:rPr>
              <a:t>Plain Soap</a:t>
            </a:r>
          </a:p>
        </p:txBody>
      </p:sp>
      <p:sp>
        <p:nvSpPr>
          <p:cNvPr id="11" name="TextBox 10">
            <a:extLst>
              <a:ext uri="{FF2B5EF4-FFF2-40B4-BE49-F238E27FC236}">
                <a16:creationId xmlns:a16="http://schemas.microsoft.com/office/drawing/2014/main" id="{DABCF072-DE66-465D-A822-E327240D5A6E}"/>
              </a:ext>
            </a:extLst>
          </p:cNvPr>
          <p:cNvSpPr txBox="1"/>
          <p:nvPr/>
        </p:nvSpPr>
        <p:spPr>
          <a:xfrm>
            <a:off x="3362873" y="5387401"/>
            <a:ext cx="4581832" cy="300723"/>
          </a:xfrm>
          <a:prstGeom prst="rect">
            <a:avLst/>
          </a:prstGeom>
          <a:noFill/>
        </p:spPr>
        <p:txBody>
          <a:bodyPr wrap="square">
            <a:spAutoFit/>
          </a:bodyPr>
          <a:lstStyle/>
          <a:p>
            <a:pPr>
              <a:lnSpc>
                <a:spcPct val="75000"/>
              </a:lnSpc>
              <a:spcBef>
                <a:spcPct val="50000"/>
              </a:spcBef>
            </a:pPr>
            <a:r>
              <a:rPr lang="en-US" altLang="en-US" sz="1800" b="1" dirty="0">
                <a:solidFill>
                  <a:srgbClr val="66FFFF"/>
                </a:solidFill>
                <a:highlight>
                  <a:srgbClr val="000080"/>
                </a:highlight>
                <a:latin typeface="Arial" panose="020B0604020202020204" pitchFamily="34" charset="0"/>
              </a:rPr>
              <a:t>Antimicrobial soap</a:t>
            </a:r>
          </a:p>
        </p:txBody>
      </p:sp>
      <p:sp>
        <p:nvSpPr>
          <p:cNvPr id="13" name="TextBox 12">
            <a:extLst>
              <a:ext uri="{FF2B5EF4-FFF2-40B4-BE49-F238E27FC236}">
                <a16:creationId xmlns:a16="http://schemas.microsoft.com/office/drawing/2014/main" id="{26D77F5A-C47B-42A1-9182-23F9D44B493E}"/>
              </a:ext>
            </a:extLst>
          </p:cNvPr>
          <p:cNvSpPr txBox="1"/>
          <p:nvPr/>
        </p:nvSpPr>
        <p:spPr>
          <a:xfrm>
            <a:off x="6395884" y="5387401"/>
            <a:ext cx="4581832" cy="300723"/>
          </a:xfrm>
          <a:prstGeom prst="rect">
            <a:avLst/>
          </a:prstGeom>
          <a:noFill/>
        </p:spPr>
        <p:txBody>
          <a:bodyPr wrap="square">
            <a:spAutoFit/>
          </a:bodyPr>
          <a:lstStyle/>
          <a:p>
            <a:pPr>
              <a:lnSpc>
                <a:spcPct val="75000"/>
              </a:lnSpc>
              <a:spcBef>
                <a:spcPct val="50000"/>
              </a:spcBef>
            </a:pPr>
            <a:r>
              <a:rPr lang="en-US" altLang="en-US" sz="1800" b="1" dirty="0">
                <a:solidFill>
                  <a:srgbClr val="33CCCC"/>
                </a:solidFill>
                <a:highlight>
                  <a:srgbClr val="000080"/>
                </a:highlight>
                <a:latin typeface="Arial" panose="020B0604020202020204" pitchFamily="34" charset="0"/>
              </a:rPr>
              <a:t>Alcohol-based </a:t>
            </a:r>
            <a:r>
              <a:rPr lang="en-US" altLang="en-US" sz="1800" b="1" dirty="0" err="1">
                <a:solidFill>
                  <a:srgbClr val="33CCCC"/>
                </a:solidFill>
                <a:highlight>
                  <a:srgbClr val="000080"/>
                </a:highlight>
                <a:latin typeface="Arial" panose="020B0604020202020204" pitchFamily="34" charset="0"/>
              </a:rPr>
              <a:t>handrub</a:t>
            </a:r>
            <a:endParaRPr lang="en-US" altLang="en-US" sz="1800" b="1" dirty="0">
              <a:solidFill>
                <a:srgbClr val="33CCCC"/>
              </a:solidFill>
              <a:highlight>
                <a:srgbClr val="000080"/>
              </a:highlight>
              <a:latin typeface="Arial" panose="020B0604020202020204" pitchFamily="34" charset="0"/>
            </a:endParaRPr>
          </a:p>
        </p:txBody>
      </p:sp>
    </p:spTree>
    <p:extLst>
      <p:ext uri="{BB962C8B-B14F-4D97-AF65-F5344CB8AC3E}">
        <p14:creationId xmlns:p14="http://schemas.microsoft.com/office/powerpoint/2010/main" val="1211766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D5998-8383-47D8-B5C4-928E20B503DC}"/>
              </a:ext>
            </a:extLst>
          </p:cNvPr>
          <p:cNvSpPr>
            <a:spLocks noGrp="1"/>
          </p:cNvSpPr>
          <p:nvPr>
            <p:ph type="title"/>
          </p:nvPr>
        </p:nvSpPr>
        <p:spPr/>
        <p:txBody>
          <a:bodyPr>
            <a:normAutofit/>
          </a:bodyPr>
          <a:lstStyle/>
          <a:p>
            <a:r>
              <a:rPr lang="en-US" altLang="en-US" sz="4000" dirty="0"/>
              <a:t>Special Hand Hygiene Considerations</a:t>
            </a:r>
            <a:endParaRPr lang="en-IN" sz="4000" dirty="0"/>
          </a:p>
        </p:txBody>
      </p:sp>
      <p:sp>
        <p:nvSpPr>
          <p:cNvPr id="3" name="Content Placeholder 2">
            <a:extLst>
              <a:ext uri="{FF2B5EF4-FFF2-40B4-BE49-F238E27FC236}">
                <a16:creationId xmlns:a16="http://schemas.microsoft.com/office/drawing/2014/main" id="{FCADCCC4-E2D6-4893-85ED-60BB7AB4AAEC}"/>
              </a:ext>
            </a:extLst>
          </p:cNvPr>
          <p:cNvSpPr>
            <a:spLocks noGrp="1"/>
          </p:cNvSpPr>
          <p:nvPr>
            <p:ph idx="1"/>
          </p:nvPr>
        </p:nvSpPr>
        <p:spPr/>
        <p:txBody>
          <a:bodyPr/>
          <a:lstStyle/>
          <a:p>
            <a:r>
              <a:rPr lang="en-US" dirty="0"/>
              <a:t>Use hand lotions to prevent skin dryness </a:t>
            </a:r>
          </a:p>
          <a:p>
            <a:r>
              <a:rPr lang="en-US" dirty="0"/>
              <a:t>Consider compatibility of hand care products with gloves (e.g., mineral oils and petroleum bases may cause early glove failure)</a:t>
            </a:r>
          </a:p>
          <a:p>
            <a:r>
              <a:rPr lang="en-US" dirty="0"/>
              <a:t>Keep fingernails short</a:t>
            </a:r>
          </a:p>
          <a:p>
            <a:r>
              <a:rPr lang="en-US" dirty="0"/>
              <a:t>Avoid artificial nails </a:t>
            </a:r>
          </a:p>
          <a:p>
            <a:r>
              <a:rPr lang="en-US" dirty="0"/>
              <a:t>Avoid hand jewelry that may tear gloves</a:t>
            </a:r>
          </a:p>
          <a:p>
            <a:endParaRPr lang="en-IN" dirty="0"/>
          </a:p>
        </p:txBody>
      </p:sp>
    </p:spTree>
    <p:extLst>
      <p:ext uri="{BB962C8B-B14F-4D97-AF65-F5344CB8AC3E}">
        <p14:creationId xmlns:p14="http://schemas.microsoft.com/office/powerpoint/2010/main" val="4271358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 washing</a:t>
            </a:r>
            <a:endParaRPr lang="en-IN" dirty="0"/>
          </a:p>
        </p:txBody>
      </p:sp>
      <p:sp>
        <p:nvSpPr>
          <p:cNvPr id="3" name="Content Placeholder 2"/>
          <p:cNvSpPr>
            <a:spLocks noGrp="1"/>
          </p:cNvSpPr>
          <p:nvPr>
            <p:ph idx="1"/>
          </p:nvPr>
        </p:nvSpPr>
        <p:spPr/>
        <p:txBody>
          <a:bodyPr/>
          <a:lstStyle/>
          <a:p>
            <a:r>
              <a:rPr lang="en-US" dirty="0"/>
              <a:t>Technique of hand washing</a:t>
            </a:r>
            <a:endParaRPr lang="en-IN" dirty="0"/>
          </a:p>
        </p:txBody>
      </p:sp>
      <p:pic>
        <p:nvPicPr>
          <p:cNvPr id="1026" name="Picture 2" descr="C:\Users\ennar\Desktop\Documents\My Scans\2008-12 (Dec)\scan0040.jpg"/>
          <p:cNvPicPr>
            <a:picLocks noChangeAspect="1" noChangeArrowheads="1"/>
          </p:cNvPicPr>
          <p:nvPr/>
        </p:nvPicPr>
        <p:blipFill>
          <a:blip r:embed="rId2"/>
          <a:srcRect/>
          <a:stretch>
            <a:fillRect/>
          </a:stretch>
        </p:blipFill>
        <p:spPr bwMode="auto">
          <a:xfrm>
            <a:off x="5834063" y="5075237"/>
            <a:ext cx="3309937" cy="1782763"/>
          </a:xfrm>
          <a:prstGeom prst="rect">
            <a:avLst/>
          </a:prstGeom>
          <a:noFill/>
        </p:spPr>
      </p:pic>
      <p:pic>
        <p:nvPicPr>
          <p:cNvPr id="1027" name="Picture 3" descr="C:\Users\ennar\Desktop\Documents\My Scans\2008-12 (Dec)\scan0041.jpg"/>
          <p:cNvPicPr>
            <a:picLocks noChangeAspect="1" noChangeArrowheads="1"/>
          </p:cNvPicPr>
          <p:nvPr/>
        </p:nvPicPr>
        <p:blipFill>
          <a:blip r:embed="rId3"/>
          <a:srcRect/>
          <a:stretch>
            <a:fillRect/>
          </a:stretch>
        </p:blipFill>
        <p:spPr bwMode="auto">
          <a:xfrm>
            <a:off x="3643306" y="3571876"/>
            <a:ext cx="3433763" cy="1658937"/>
          </a:xfrm>
          <a:prstGeom prst="rect">
            <a:avLst/>
          </a:prstGeom>
          <a:noFill/>
        </p:spPr>
      </p:pic>
      <p:pic>
        <p:nvPicPr>
          <p:cNvPr id="1028" name="Picture 4" descr="C:\Users\ennar\Desktop\Documents\My Scans\2008-12 (Dec)\scan0042.jpg"/>
          <p:cNvPicPr>
            <a:picLocks noChangeAspect="1" noChangeArrowheads="1"/>
          </p:cNvPicPr>
          <p:nvPr/>
        </p:nvPicPr>
        <p:blipFill>
          <a:blip r:embed="rId4"/>
          <a:srcRect/>
          <a:stretch>
            <a:fillRect/>
          </a:stretch>
        </p:blipFill>
        <p:spPr bwMode="auto">
          <a:xfrm>
            <a:off x="500034" y="2357430"/>
            <a:ext cx="3392487" cy="165893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A1632-B88C-4F56-81D1-28C82D066B70}"/>
              </a:ext>
            </a:extLst>
          </p:cNvPr>
          <p:cNvSpPr>
            <a:spLocks noGrp="1"/>
          </p:cNvSpPr>
          <p:nvPr>
            <p:ph type="title"/>
          </p:nvPr>
        </p:nvSpPr>
        <p:spPr>
          <a:xfrm>
            <a:off x="685800" y="685800"/>
            <a:ext cx="8305800" cy="5486400"/>
          </a:xfrm>
        </p:spPr>
        <p:txBody>
          <a:bodyPr>
            <a:normAutofit fontScale="90000"/>
          </a:bodyPr>
          <a:lstStyle/>
          <a:p>
            <a:r>
              <a:rPr lang="en-US" dirty="0"/>
              <a:t>    Content</a:t>
            </a:r>
            <a:br>
              <a:rPr lang="en-US" dirty="0"/>
            </a:br>
            <a:r>
              <a:rPr lang="en-US" dirty="0"/>
              <a:t>INTRODUCTION</a:t>
            </a:r>
            <a:br>
              <a:rPr lang="en-US" dirty="0"/>
            </a:br>
            <a:r>
              <a:rPr lang="en-IN" dirty="0"/>
              <a:t>Chain of Infection</a:t>
            </a:r>
            <a:br>
              <a:rPr lang="en-IN" dirty="0"/>
            </a:br>
            <a:r>
              <a:rPr lang="en-US" sz="5400" dirty="0"/>
              <a:t>FEDERAL AND STATE REGULATIONS</a:t>
            </a:r>
            <a:br>
              <a:rPr lang="en-US" sz="5400" dirty="0"/>
            </a:br>
            <a:br>
              <a:rPr lang="en-US" sz="5400" dirty="0"/>
            </a:br>
            <a:r>
              <a:rPr lang="en-US" sz="5400" dirty="0"/>
              <a:t>OSHA regulations</a:t>
            </a:r>
            <a:endParaRPr lang="en-IN" dirty="0"/>
          </a:p>
        </p:txBody>
      </p:sp>
    </p:spTree>
    <p:extLst>
      <p:ext uri="{BB962C8B-B14F-4D97-AF65-F5344CB8AC3E}">
        <p14:creationId xmlns:p14="http://schemas.microsoft.com/office/powerpoint/2010/main" val="257721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428604"/>
            <a:ext cx="8229600" cy="1143000"/>
          </a:xfrm>
        </p:spPr>
        <p:txBody>
          <a:bodyPr>
            <a:normAutofit/>
          </a:bodyPr>
          <a:lstStyle/>
          <a:p>
            <a:endParaRPr lang="en-IN" sz="3600" dirty="0"/>
          </a:p>
        </p:txBody>
      </p:sp>
      <p:sp>
        <p:nvSpPr>
          <p:cNvPr id="3" name="Content Placeholder 2"/>
          <p:cNvSpPr>
            <a:spLocks noGrp="1"/>
          </p:cNvSpPr>
          <p:nvPr>
            <p:ph idx="1"/>
          </p:nvPr>
        </p:nvSpPr>
        <p:spPr/>
        <p:txBody>
          <a:bodyPr/>
          <a:lstStyle/>
          <a:p>
            <a:r>
              <a:rPr lang="en-US" dirty="0"/>
              <a:t>GLOVING DOES NOT REPLACE HAND WASHING </a:t>
            </a:r>
          </a:p>
          <a:p>
            <a:endParaRPr lang="en-US" dirty="0"/>
          </a:p>
          <a:p>
            <a:r>
              <a:rPr lang="en-US" dirty="0"/>
              <a:t>HANDS MUST BE WASHED BEFORE AND AFTER GLOVING</a:t>
            </a:r>
          </a:p>
          <a:p>
            <a:endParaRPr lang="en-US" dirty="0"/>
          </a:p>
          <a:p>
            <a:r>
              <a:rPr lang="en-US" dirty="0"/>
              <a:t>THIS KEEPS THE LEVEL OF BACTERIA TO MINIMUM AND REDUCES THE IRRITATING BUILD-UP OF SKIN BACTERIA THAT MUTIPLY UNDER SKIN</a:t>
            </a:r>
            <a:endParaRPr lang="en-I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Personnel protective equipment</a:t>
            </a:r>
            <a:endParaRPr lang="en-IN" dirty="0"/>
          </a:p>
        </p:txBody>
      </p:sp>
      <p:sp>
        <p:nvSpPr>
          <p:cNvPr id="3" name="Content Placeholder 2"/>
          <p:cNvSpPr>
            <a:spLocks noGrp="1"/>
          </p:cNvSpPr>
          <p:nvPr>
            <p:ph idx="1"/>
          </p:nvPr>
        </p:nvSpPr>
        <p:spPr/>
        <p:txBody>
          <a:bodyPr/>
          <a:lstStyle/>
          <a:p>
            <a:pPr>
              <a:buNone/>
            </a:pPr>
            <a:r>
              <a:rPr lang="en-IN" dirty="0"/>
              <a:t>They provide a physical barrier between the body and source of contamination.</a:t>
            </a:r>
          </a:p>
          <a:p>
            <a:pPr>
              <a:buNone/>
            </a:pPr>
            <a:r>
              <a:rPr lang="en-US" dirty="0"/>
              <a:t>They are </a:t>
            </a:r>
            <a:r>
              <a:rPr lang="en-IN" dirty="0"/>
              <a:t>	</a:t>
            </a:r>
          </a:p>
          <a:p>
            <a:pPr>
              <a:buNone/>
            </a:pPr>
            <a:r>
              <a:rPr lang="en-US" dirty="0"/>
              <a:t>		GLOVES</a:t>
            </a:r>
          </a:p>
          <a:p>
            <a:pPr>
              <a:buNone/>
            </a:pPr>
            <a:r>
              <a:rPr lang="en-US" dirty="0"/>
              <a:t>		MOUTH MASKS</a:t>
            </a:r>
          </a:p>
          <a:p>
            <a:pPr>
              <a:buNone/>
            </a:pPr>
            <a:r>
              <a:rPr lang="en-US" dirty="0"/>
              <a:t>		PROTECTIVE EYE GLASSES</a:t>
            </a:r>
          </a:p>
          <a:p>
            <a:pPr>
              <a:buNone/>
            </a:pPr>
            <a:r>
              <a:rPr lang="en-US" dirty="0"/>
              <a:t>		PLASTIC SHIELDS</a:t>
            </a:r>
          </a:p>
          <a:p>
            <a:pPr>
              <a:buNone/>
            </a:pPr>
            <a:r>
              <a:rPr lang="en-US" dirty="0"/>
              <a:t>		PROTECTIVE OVER GARMENTS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PPE to comply with OSHA </a:t>
            </a:r>
            <a:r>
              <a:rPr lang="en-US" sz="3200" dirty="0" err="1"/>
              <a:t>bloodborne</a:t>
            </a:r>
            <a:r>
              <a:rPr lang="en-US" sz="3200" dirty="0"/>
              <a:t> disease standard</a:t>
            </a:r>
            <a:endParaRPr lang="en-IN" sz="3200" dirty="0"/>
          </a:p>
        </p:txBody>
      </p:sp>
      <p:pic>
        <p:nvPicPr>
          <p:cNvPr id="1026" name="Picture 2" descr="C:\Users\ennar\Desktop\Documents\My Scans\2008-12 (Dec)\scan0001.jpg"/>
          <p:cNvPicPr>
            <a:picLocks noGrp="1" noChangeAspect="1" noChangeArrowheads="1"/>
          </p:cNvPicPr>
          <p:nvPr>
            <p:ph idx="1"/>
          </p:nvPr>
        </p:nvPicPr>
        <p:blipFill>
          <a:blip r:embed="rId2"/>
          <a:srcRect l="1333" t="6000" r="5333" b="16000"/>
          <a:stretch>
            <a:fillRect/>
          </a:stretch>
        </p:blipFill>
        <p:spPr bwMode="auto">
          <a:xfrm>
            <a:off x="1571604" y="2143116"/>
            <a:ext cx="5929354" cy="34290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GLOVES</a:t>
            </a:r>
            <a:endParaRPr lang="en-IN" dirty="0"/>
          </a:p>
        </p:txBody>
      </p:sp>
      <p:sp>
        <p:nvSpPr>
          <p:cNvPr id="3" name="Content Placeholder 2"/>
          <p:cNvSpPr>
            <a:spLocks noGrp="1"/>
          </p:cNvSpPr>
          <p:nvPr>
            <p:ph idx="1"/>
          </p:nvPr>
        </p:nvSpPr>
        <p:spPr/>
        <p:txBody>
          <a:bodyPr/>
          <a:lstStyle/>
          <a:p>
            <a:pPr>
              <a:buSzPct val="75000"/>
            </a:pPr>
            <a:r>
              <a:rPr lang="en-US" altLang="en-US" dirty="0"/>
              <a:t>Minimize the risk of health care personnel acquiring infections from patients</a:t>
            </a:r>
          </a:p>
          <a:p>
            <a:pPr>
              <a:buSzPct val="75000"/>
            </a:pPr>
            <a:r>
              <a:rPr lang="en-US" altLang="en-US" dirty="0"/>
              <a:t>Prevent microbial flora from being transmitted from health care personnel to patients</a:t>
            </a:r>
          </a:p>
          <a:p>
            <a:pPr>
              <a:buSzPct val="75000"/>
            </a:pPr>
            <a:r>
              <a:rPr lang="en-US" altLang="en-US" dirty="0"/>
              <a:t>Reduce contamination of the hands of health care personnel by microbial flora that can be transmitted from one patient to another</a:t>
            </a:r>
          </a:p>
          <a:p>
            <a:pPr>
              <a:buSzPct val="75000"/>
            </a:pPr>
            <a:r>
              <a:rPr lang="en-US" altLang="en-US" dirty="0"/>
              <a:t>Are not a substitute for handwashing!</a:t>
            </a:r>
            <a:endParaRPr lang="en-US" altLang="en-US" sz="2800" dirty="0"/>
          </a:p>
          <a:p>
            <a:pPr>
              <a:buNone/>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TYPES OF GLOVES</a:t>
            </a:r>
            <a:endParaRPr lang="en-IN" sz="2800" dirty="0"/>
          </a:p>
        </p:txBody>
      </p:sp>
      <p:sp>
        <p:nvSpPr>
          <p:cNvPr id="3" name="Content Placeholder 2"/>
          <p:cNvSpPr>
            <a:spLocks noGrp="1"/>
          </p:cNvSpPr>
          <p:nvPr>
            <p:ph idx="1"/>
          </p:nvPr>
        </p:nvSpPr>
        <p:spPr/>
        <p:txBody>
          <a:bodyPr/>
          <a:lstStyle/>
          <a:p>
            <a:r>
              <a:rPr lang="en-IN" dirty="0"/>
              <a:t>Sterile or surgeons gloves</a:t>
            </a:r>
          </a:p>
          <a:p>
            <a:endParaRPr lang="en-IN" dirty="0"/>
          </a:p>
          <a:p>
            <a:pPr lvl="0"/>
            <a:r>
              <a:rPr lang="en-IN" dirty="0"/>
              <a:t>Non sterile gloves:</a:t>
            </a:r>
          </a:p>
          <a:p>
            <a:pPr lvl="0"/>
            <a:endParaRPr lang="en-IN" dirty="0"/>
          </a:p>
          <a:p>
            <a:pPr lvl="0"/>
            <a:r>
              <a:rPr lang="en-IN" dirty="0"/>
              <a:t>Utility gloves:</a:t>
            </a:r>
          </a:p>
          <a:p>
            <a:pPr lvl="0">
              <a:buNone/>
            </a:pPr>
            <a:endParaRPr lang="en-IN" dirty="0"/>
          </a:p>
          <a:p>
            <a:pPr lvl="0"/>
            <a:r>
              <a:rPr lang="en-IN" dirty="0"/>
              <a:t>Over gloves:</a:t>
            </a:r>
          </a:p>
          <a:p>
            <a:endParaRPr lang="en-IN"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can0008"/>
          <p:cNvPicPr>
            <a:picLocks noChangeAspect="1" noChangeArrowheads="1"/>
          </p:cNvPicPr>
          <p:nvPr/>
        </p:nvPicPr>
        <p:blipFill>
          <a:blip r:embed="rId2"/>
          <a:srcRect l="53900" t="67473" r="6172" b="8118"/>
          <a:stretch>
            <a:fillRect/>
          </a:stretch>
        </p:blipFill>
        <p:spPr bwMode="auto">
          <a:xfrm>
            <a:off x="2071670" y="1928802"/>
            <a:ext cx="4572000" cy="3829048"/>
          </a:xfrm>
          <a:prstGeom prst="rect">
            <a:avLst/>
          </a:prstGeom>
          <a:noFill/>
        </p:spPr>
      </p:pic>
      <p:sp>
        <p:nvSpPr>
          <p:cNvPr id="3" name="TextBox 2"/>
          <p:cNvSpPr txBox="1"/>
          <p:nvPr/>
        </p:nvSpPr>
        <p:spPr>
          <a:xfrm>
            <a:off x="3357554" y="1214422"/>
            <a:ext cx="1643074" cy="461665"/>
          </a:xfrm>
          <a:prstGeom prst="rect">
            <a:avLst/>
          </a:prstGeom>
          <a:noFill/>
        </p:spPr>
        <p:txBody>
          <a:bodyPr wrap="square" rtlCol="0">
            <a:spAutoFit/>
          </a:bodyPr>
          <a:lstStyle/>
          <a:p>
            <a:r>
              <a:rPr lang="en-US" sz="2400" dirty="0"/>
              <a:t>GLOVING</a:t>
            </a:r>
            <a:endParaRPr lang="en-IN"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REMOVAL OF GLOVES</a:t>
            </a:r>
            <a:endParaRPr lang="en-IN" sz="2800" dirty="0"/>
          </a:p>
        </p:txBody>
      </p:sp>
      <p:pic>
        <p:nvPicPr>
          <p:cNvPr id="2050" name="Picture 2" descr="C:\Users\ennar\Desktop\Documents\My Scans\2008-12 (Dec)\scan0004.jpg"/>
          <p:cNvPicPr>
            <a:picLocks noGrp="1" noChangeAspect="1" noChangeArrowheads="1"/>
          </p:cNvPicPr>
          <p:nvPr>
            <p:ph idx="1"/>
          </p:nvPr>
        </p:nvPicPr>
        <p:blipFill>
          <a:blip r:embed="rId2"/>
          <a:srcRect l="5850" r="7770" b="28573"/>
          <a:stretch>
            <a:fillRect/>
          </a:stretch>
        </p:blipFill>
        <p:spPr bwMode="auto">
          <a:xfrm>
            <a:off x="2928926" y="2431383"/>
            <a:ext cx="3214710" cy="242637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57166"/>
            <a:ext cx="8229600" cy="1143000"/>
          </a:xfrm>
        </p:spPr>
        <p:txBody>
          <a:bodyPr>
            <a:normAutofit/>
          </a:bodyPr>
          <a:lstStyle/>
          <a:p>
            <a:r>
              <a:rPr lang="en-US" sz="3200" dirty="0"/>
              <a:t>MASKS</a:t>
            </a:r>
            <a:endParaRPr lang="en-IN" sz="3200" dirty="0"/>
          </a:p>
        </p:txBody>
      </p:sp>
      <p:sp>
        <p:nvSpPr>
          <p:cNvPr id="3" name="Content Placeholder 2"/>
          <p:cNvSpPr>
            <a:spLocks noGrp="1"/>
          </p:cNvSpPr>
          <p:nvPr>
            <p:ph idx="1"/>
          </p:nvPr>
        </p:nvSpPr>
        <p:spPr>
          <a:xfrm>
            <a:off x="457200" y="1935480"/>
            <a:ext cx="8229600" cy="6065552"/>
          </a:xfrm>
        </p:spPr>
        <p:txBody>
          <a:bodyPr>
            <a:normAutofit/>
          </a:bodyPr>
          <a:lstStyle/>
          <a:p>
            <a:r>
              <a:rPr lang="en-IN" dirty="0"/>
              <a:t>Reduce inhalation of potentially infectious aerosol particles</a:t>
            </a:r>
          </a:p>
          <a:p>
            <a:r>
              <a:rPr lang="en-US" dirty="0"/>
              <a:t>When a tooth is cut aerosols are formed. Highest concentration is found with in 2 feet in front of the patient</a:t>
            </a:r>
          </a:p>
          <a:p>
            <a:r>
              <a:rPr lang="en-US" dirty="0"/>
              <a:t>In a study with </a:t>
            </a:r>
            <a:r>
              <a:rPr lang="en-US" dirty="0" err="1"/>
              <a:t>serratia</a:t>
            </a:r>
            <a:r>
              <a:rPr lang="en-US" dirty="0"/>
              <a:t> </a:t>
            </a:r>
            <a:r>
              <a:rPr lang="en-US" dirty="0" err="1"/>
              <a:t>marcesens</a:t>
            </a:r>
            <a:r>
              <a:rPr lang="en-US" dirty="0"/>
              <a:t> 60% of generated aerosols  contained viable particles capable of direct penetration into the alveoli.</a:t>
            </a:r>
          </a:p>
          <a:p>
            <a:pPr>
              <a:buNone/>
            </a:pPr>
            <a:endParaRPr lang="en-IN" dirty="0"/>
          </a:p>
          <a:p>
            <a:pPr lvl="0">
              <a:buNone/>
            </a:pPr>
            <a:r>
              <a:rPr lang="en-IN" dirty="0"/>
              <a:t> </a:t>
            </a:r>
          </a:p>
          <a:p>
            <a:pPr lvl="0">
              <a:buNone/>
            </a:pPr>
            <a:endParaRPr lang="en-IN" dirty="0"/>
          </a:p>
          <a:p>
            <a:pPr lvl="0">
              <a:buNone/>
            </a:pPr>
            <a:r>
              <a:rPr lang="en-IN" dirty="0"/>
              <a:t> </a:t>
            </a:r>
          </a:p>
          <a:p>
            <a:endParaRPr lang="en-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00034" y="1285860"/>
            <a:ext cx="8229600" cy="4967287"/>
          </a:xfrm>
        </p:spPr>
        <p:txBody>
          <a:bodyPr/>
          <a:lstStyle/>
          <a:p>
            <a:r>
              <a:rPr lang="en-US" dirty="0"/>
              <a:t>During use of high speed turbines bacterial counts may reach 109-300vp  per cubic feet of air and a250% increase of bacteria counts measured 35 min after a 1.5-50 min of operative procedure  </a:t>
            </a:r>
          </a:p>
          <a:p>
            <a:pPr>
              <a:buNone/>
            </a:pPr>
            <a:endParaRPr lang="en-US" dirty="0"/>
          </a:p>
          <a:p>
            <a:r>
              <a:rPr lang="en-US" dirty="0"/>
              <a:t>Organisms derived from aerosols are staphylococci, streptococci, </a:t>
            </a:r>
            <a:r>
              <a:rPr lang="en-US" dirty="0" err="1"/>
              <a:t>diptheroids</a:t>
            </a:r>
            <a:r>
              <a:rPr lang="en-US" dirty="0"/>
              <a:t>, </a:t>
            </a:r>
            <a:r>
              <a:rPr lang="en-US" dirty="0" err="1"/>
              <a:t>pneumococci</a:t>
            </a:r>
            <a:r>
              <a:rPr lang="en-US" dirty="0"/>
              <a:t>, tubercle bacilli, hepatitis virus, influenza virus, </a:t>
            </a:r>
            <a:r>
              <a:rPr lang="en-US" dirty="0" err="1"/>
              <a:t>nisseria</a:t>
            </a:r>
            <a:r>
              <a:rPr lang="en-US" dirty="0"/>
              <a:t>, herpes virus </a:t>
            </a:r>
            <a:r>
              <a:rPr lang="en-US" dirty="0" err="1"/>
              <a:t>hominis</a:t>
            </a:r>
            <a:r>
              <a:rPr lang="en-US" dirty="0"/>
              <a:t>.  </a:t>
            </a:r>
            <a:endParaRPr lang="en-IN" dirty="0"/>
          </a:p>
          <a:p>
            <a:endParaRPr lang="en-I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57158" y="1357298"/>
            <a:ext cx="8229600" cy="4389437"/>
          </a:xfrm>
        </p:spPr>
        <p:txBody>
          <a:bodyPr/>
          <a:lstStyle/>
          <a:p>
            <a:r>
              <a:rPr lang="en-US" dirty="0"/>
              <a:t>Mask should not contact the mouth while being worn</a:t>
            </a:r>
          </a:p>
          <a:p>
            <a:pPr>
              <a:buNone/>
            </a:pPr>
            <a:endParaRPr lang="en-US" dirty="0"/>
          </a:p>
          <a:p>
            <a:r>
              <a:rPr lang="en-IN" dirty="0"/>
              <a:t>Mask should be changed between every patient or when ever it becomes moist.</a:t>
            </a:r>
          </a:p>
          <a:p>
            <a:pPr>
              <a:buNone/>
            </a:pPr>
            <a:endParaRPr lang="en-IN" dirty="0"/>
          </a:p>
          <a:p>
            <a:r>
              <a:rPr lang="en-US" dirty="0"/>
              <a:t>Mask should be discarded when the patient is dismissed after treatment instead of wearing it around the neck where contaminated edges can rub against the neck.</a:t>
            </a:r>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INTRODUCTION</a:t>
            </a:r>
            <a:endParaRPr lang="en-IN" dirty="0"/>
          </a:p>
        </p:txBody>
      </p:sp>
      <p:sp>
        <p:nvSpPr>
          <p:cNvPr id="5" name="Content Placeholder 4"/>
          <p:cNvSpPr>
            <a:spLocks noGrp="1"/>
          </p:cNvSpPr>
          <p:nvPr>
            <p:ph idx="1"/>
          </p:nvPr>
        </p:nvSpPr>
        <p:spPr/>
        <p:txBody>
          <a:bodyPr/>
          <a:lstStyle/>
          <a:p>
            <a:r>
              <a:rPr lang="en-IN" dirty="0"/>
              <a:t>Increase in serious transmissible diseases over last few decades has created global concern and affected the treatment approach of all health care practitioners.</a:t>
            </a:r>
          </a:p>
          <a:p>
            <a:pPr>
              <a:buNone/>
            </a:pPr>
            <a:endParaRPr lang="en-IN" dirty="0"/>
          </a:p>
          <a:p>
            <a:r>
              <a:rPr lang="en-IN" dirty="0"/>
              <a:t> As most of the human microbial pathogens are isolated from oral secretions, dentists and dental staff members are known to be susceptible to many diseases in office.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0038" y="152400"/>
            <a:ext cx="8543925" cy="1098550"/>
          </a:xfrm>
        </p:spPr>
        <p:txBody>
          <a:bodyPr/>
          <a:lstStyle/>
          <a:p>
            <a:pPr>
              <a:defRPr/>
            </a:pPr>
            <a:r>
              <a:rPr lang="en-US" sz="2700" b="1" dirty="0">
                <a:solidFill>
                  <a:schemeClr val="tx1"/>
                </a:solidFill>
                <a:latin typeface="Times New Roman" panose="02020603050405020304" pitchFamily="18" charset="0"/>
                <a:cs typeface="Times New Roman" panose="02020603050405020304" pitchFamily="18" charset="0"/>
              </a:rPr>
              <a:t>TAKE HOME MESSEGE  </a:t>
            </a:r>
            <a:endParaRPr lang="en-US" sz="2700" b="1" dirty="0">
              <a:latin typeface="Times New Roman" panose="02020603050405020304" pitchFamily="18" charset="0"/>
              <a:cs typeface="Times New Roman" panose="02020603050405020304" pitchFamily="18" charset="0"/>
            </a:endParaRPr>
          </a:p>
        </p:txBody>
      </p:sp>
      <p:sp>
        <p:nvSpPr>
          <p:cNvPr id="41987" name="Slide Number Placeholder 1"/>
          <p:cNvSpPr>
            <a:spLocks noGrp="1" noChangeArrowheads="1"/>
          </p:cNvSpPr>
          <p:nvPr>
            <p:ph type="sldNum" sz="quarter" idx="11"/>
          </p:nvPr>
        </p:nvSpPr>
        <p:spPr bwMode="auto">
          <a:xfrm rot="5400000">
            <a:off x="6989763" y="3736975"/>
            <a:ext cx="3200400" cy="365125"/>
          </a:xfrm>
          <a:noFill/>
          <a:ln>
            <a:miter lim="800000"/>
            <a:headEnd/>
            <a:tailEnd/>
          </a:ln>
        </p:spPr>
        <p:txBody>
          <a:bodyPr/>
          <a:lstStyle/>
          <a:p>
            <a:pPr algn="l"/>
            <a:fld id="{2F4A669D-D557-4BF8-B728-474CDD9A7F26}" type="slidenum">
              <a:rPr lang="en-US" sz="1200" b="0">
                <a:solidFill>
                  <a:schemeClr val="tx2"/>
                </a:solidFill>
              </a:rPr>
              <a:pPr algn="l"/>
              <a:t>40</a:t>
            </a:fld>
            <a:endParaRPr lang="en-US" sz="1200" b="0">
              <a:solidFill>
                <a:schemeClr val="tx2"/>
              </a:solidFill>
            </a:endParaRPr>
          </a:p>
        </p:txBody>
      </p:sp>
      <p:sp>
        <p:nvSpPr>
          <p:cNvPr id="41988" name="TextBox 2"/>
          <p:cNvSpPr txBox="1">
            <a:spLocks noChangeArrowheads="1"/>
          </p:cNvSpPr>
          <p:nvPr/>
        </p:nvSpPr>
        <p:spPr bwMode="auto">
          <a:xfrm>
            <a:off x="457200" y="1250950"/>
            <a:ext cx="7620000" cy="5354638"/>
          </a:xfrm>
          <a:prstGeom prst="rect">
            <a:avLst/>
          </a:prstGeom>
          <a:noFill/>
          <a:ln w="9525">
            <a:noFill/>
            <a:miter lim="800000"/>
            <a:headEnd/>
            <a:tailEnd/>
          </a:ln>
        </p:spPr>
        <p:txBody>
          <a:bodyPr>
            <a:spAutoFit/>
          </a:bodyPr>
          <a:lstStyle/>
          <a:p>
            <a:pPr eaLnBrk="1" hangingPunct="1"/>
            <a:r>
              <a:rPr lang="en-US" dirty="0"/>
              <a:t>Some of the problems that dentists face in their clinical practice are caused or facilitated by improper (but sometimes even proper) treatment of the root canal system. In an attempt to accomplish the major goals of root canal treatment, namely to prevent and/or to control endodontic infections, clinicians use procedures, substances and materials that may induce some degree of injury to the </a:t>
            </a:r>
            <a:r>
              <a:rPr lang="en-US" dirty="0" err="1"/>
              <a:t>periradicular</a:t>
            </a:r>
            <a:r>
              <a:rPr lang="en-US" dirty="0"/>
              <a:t> tissues. Invariably, </a:t>
            </a:r>
            <a:r>
              <a:rPr lang="en-US" dirty="0" err="1"/>
              <a:t>periradicular</a:t>
            </a:r>
            <a:r>
              <a:rPr lang="en-US" dirty="0"/>
              <a:t> tissue healing will occur uneventfully in cases where microorganisms were successfully eliminated from and/or prevented from gaining entry into the root canal system and minimal or no damage was inflicted on the </a:t>
            </a:r>
            <a:r>
              <a:rPr lang="en-US" dirty="0" err="1"/>
              <a:t>periradicular</a:t>
            </a:r>
            <a:r>
              <a:rPr lang="en-US" dirty="0"/>
              <a:t> tissues during therapy. The worst-case scenario for </a:t>
            </a:r>
            <a:r>
              <a:rPr lang="en-US" dirty="0" err="1"/>
              <a:t>periradicular</a:t>
            </a:r>
            <a:r>
              <a:rPr lang="en-US" dirty="0"/>
              <a:t> tissue response to intra-canal procedures is reflected largely in post-operative pain and persistence of </a:t>
            </a:r>
            <a:r>
              <a:rPr lang="en-US" dirty="0" err="1"/>
              <a:t>periradicular</a:t>
            </a:r>
            <a:r>
              <a:rPr lang="en-US" dirty="0"/>
              <a:t> disease despite treatment. While the development of post-operative pain is largely a short-term response related to the extent of tissue injury, post-treatment disease is a long-term response influenced by the persistence of the source of injury. Even though chemical and mechanical factors can be involved with unfavorable responses of the </a:t>
            </a:r>
            <a:r>
              <a:rPr lang="en-US" dirty="0" err="1"/>
              <a:t>periradicular</a:t>
            </a:r>
            <a:r>
              <a:rPr lang="en-US" dirty="0"/>
              <a:t> tissues to </a:t>
            </a:r>
            <a:r>
              <a:rPr lang="en-US" dirty="0" err="1"/>
              <a:t>intracanal</a:t>
            </a:r>
            <a:r>
              <a:rPr lang="en-US" dirty="0"/>
              <a:t> procedures, microorganisms are the major causative agents of post-operative pain and posttreatment disease.</a:t>
            </a:r>
            <a:endParaRPr lang="en-IN"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r>
              <a:rPr lang="en-US" dirty="0"/>
              <a:t>Question: </a:t>
            </a:r>
          </a:p>
          <a:p>
            <a:endParaRPr lang="en-US" dirty="0"/>
          </a:p>
          <a:p>
            <a:r>
              <a:rPr lang="en-US" dirty="0"/>
              <a:t>What is sterilization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endParaRPr lang="en-IN"/>
          </a:p>
        </p:txBody>
      </p:sp>
      <p:sp>
        <p:nvSpPr>
          <p:cNvPr id="3" name="Content Placeholder 2"/>
          <p:cNvSpPr>
            <a:spLocks noGrp="1"/>
          </p:cNvSpPr>
          <p:nvPr>
            <p:ph idx="1"/>
          </p:nvPr>
        </p:nvSpPr>
        <p:spPr/>
        <p:txBody>
          <a:bodyPr>
            <a:normAutofit fontScale="92500" lnSpcReduction="10000"/>
          </a:bodyPr>
          <a:lstStyle/>
          <a:p>
            <a:pPr marL="273050" indent="-273050">
              <a:spcBef>
                <a:spcPts val="600"/>
              </a:spcBef>
              <a:buClr>
                <a:schemeClr val="accent1"/>
              </a:buClr>
              <a:buSzPct val="70000"/>
              <a:buFont typeface="Wingdings" pitchFamily="2" charset="2"/>
              <a:buChar char=""/>
              <a:defRPr/>
            </a:pPr>
            <a:r>
              <a:rPr lang="en-US" sz="2800"/>
              <a:t>Pathways Of The Pulp 6</a:t>
            </a:r>
            <a:r>
              <a:rPr lang="en-US" sz="2800" baseline="30000"/>
              <a:t>th</a:t>
            </a:r>
            <a:r>
              <a:rPr lang="en-US" sz="2800"/>
              <a:t>  Edn. &amp; 8</a:t>
            </a:r>
            <a:r>
              <a:rPr lang="en-US" sz="2800" baseline="30000"/>
              <a:t>th </a:t>
            </a:r>
            <a:r>
              <a:rPr lang="en-US" sz="2800"/>
              <a:t> Edn. Cohen </a:t>
            </a:r>
          </a:p>
          <a:p>
            <a:pPr marL="273050" indent="-273050">
              <a:spcBef>
                <a:spcPts val="600"/>
              </a:spcBef>
              <a:buClr>
                <a:schemeClr val="accent1"/>
              </a:buClr>
              <a:buSzPct val="70000"/>
              <a:buFont typeface="Wingdings" pitchFamily="2" charset="2"/>
              <a:buChar char=""/>
              <a:defRPr/>
            </a:pPr>
            <a:r>
              <a:rPr lang="en-GB" sz="2800">
                <a:latin typeface="Arial" charset="0"/>
              </a:rPr>
              <a:t>Endodontics Vol 1 Arnaldo Castellucci </a:t>
            </a:r>
          </a:p>
          <a:p>
            <a:pPr marL="273050" indent="-273050">
              <a:spcBef>
                <a:spcPts val="600"/>
              </a:spcBef>
              <a:buClr>
                <a:schemeClr val="accent1"/>
              </a:buClr>
              <a:buSzPct val="70000"/>
              <a:buFont typeface="Wingdings" pitchFamily="2" charset="2"/>
              <a:buChar char=""/>
              <a:defRPr/>
            </a:pPr>
            <a:r>
              <a:rPr lang="en-GB" sz="2800"/>
              <a:t>Endodontics Ingle 5</a:t>
            </a:r>
            <a:r>
              <a:rPr lang="en-GB" sz="2800" baseline="30000"/>
              <a:t>th</a:t>
            </a:r>
            <a:r>
              <a:rPr lang="en-GB" sz="2800"/>
              <a:t> Edn.</a:t>
            </a:r>
            <a:endParaRPr lang="en-US" sz="2800"/>
          </a:p>
          <a:p>
            <a:pPr marL="273050" indent="-273050">
              <a:spcBef>
                <a:spcPts val="600"/>
              </a:spcBef>
              <a:buClr>
                <a:schemeClr val="accent1"/>
              </a:buClr>
              <a:buSzPct val="70000"/>
              <a:buFont typeface="Wingdings" pitchFamily="2" charset="2"/>
              <a:buChar char=""/>
              <a:defRPr/>
            </a:pPr>
            <a:r>
              <a:rPr lang="en-GB" sz="2800"/>
              <a:t>Colour atlas of Dental Medicine Endodontology</a:t>
            </a:r>
          </a:p>
          <a:p>
            <a:pPr marL="273050" indent="-273050">
              <a:spcBef>
                <a:spcPts val="600"/>
              </a:spcBef>
              <a:buClr>
                <a:schemeClr val="accent1"/>
              </a:buClr>
              <a:buSzPct val="70000"/>
              <a:buFont typeface="Wingdings" pitchFamily="2" charset="2"/>
              <a:buNone/>
              <a:defRPr/>
            </a:pPr>
            <a:r>
              <a:rPr lang="en-GB" sz="2800"/>
              <a:t>Rudolf Beer, Michael A. Baumann</a:t>
            </a:r>
          </a:p>
          <a:p>
            <a:pPr marL="273050" indent="-273050">
              <a:spcBef>
                <a:spcPts val="600"/>
              </a:spcBef>
              <a:buClr>
                <a:schemeClr val="accent1"/>
              </a:buClr>
              <a:buSzPct val="70000"/>
              <a:buFont typeface="Wingdings" pitchFamily="2" charset="2"/>
              <a:buChar char=""/>
              <a:defRPr/>
            </a:pPr>
            <a:r>
              <a:rPr lang="en-US" sz="2800"/>
              <a:t>Text book of Endodontology Bergenholtz Reitz</a:t>
            </a:r>
          </a:p>
          <a:p>
            <a:pPr marL="273050" indent="-273050">
              <a:spcBef>
                <a:spcPts val="600"/>
              </a:spcBef>
              <a:buClr>
                <a:schemeClr val="accent1"/>
              </a:buClr>
              <a:buSzPct val="70000"/>
              <a:buFont typeface="Wingdings" pitchFamily="2" charset="2"/>
              <a:buChar char=""/>
              <a:defRPr/>
            </a:pPr>
            <a:r>
              <a:rPr lang="en-US" sz="2800"/>
              <a:t>Endodontic Therapy Weine 5</a:t>
            </a:r>
            <a:r>
              <a:rPr lang="en-US" sz="2800" baseline="30000"/>
              <a:t>th</a:t>
            </a:r>
            <a:r>
              <a:rPr lang="en-US" sz="2800"/>
              <a:t> Edition</a:t>
            </a:r>
            <a:endParaRPr lang="en-GB" sz="2800"/>
          </a:p>
          <a:p>
            <a:pPr marL="273050" indent="-273050">
              <a:spcBef>
                <a:spcPts val="600"/>
              </a:spcBef>
              <a:buClr>
                <a:schemeClr val="accent1"/>
              </a:buClr>
              <a:buSzPct val="70000"/>
              <a:buFont typeface="Wingdings" pitchFamily="2" charset="2"/>
              <a:buChar char=""/>
              <a:defRPr/>
            </a:pPr>
            <a:r>
              <a:rPr lang="en-GB" sz="2800"/>
              <a:t>Endodontics Vol 1 Arnaldo Castellucci </a:t>
            </a:r>
          </a:p>
          <a:p>
            <a:pPr marL="273050" indent="-273050">
              <a:spcBef>
                <a:spcPts val="600"/>
              </a:spcBef>
              <a:buClr>
                <a:schemeClr val="accent1"/>
              </a:buClr>
              <a:buSzPct val="70000"/>
              <a:buFont typeface="Wingdings" pitchFamily="2" charset="2"/>
              <a:buChar char=""/>
              <a:defRPr/>
            </a:pPr>
            <a:r>
              <a:rPr lang="en-US" sz="2800"/>
              <a:t>Color atlas of Endodontics William Johnson</a:t>
            </a:r>
          </a:p>
          <a:p>
            <a:pPr marL="273050" indent="-273050">
              <a:spcBef>
                <a:spcPts val="600"/>
              </a:spcBef>
              <a:buClr>
                <a:schemeClr val="accent1"/>
              </a:buClr>
              <a:buSzPct val="70000"/>
              <a:buFont typeface="Wingdings" pitchFamily="2" charset="2"/>
              <a:buChar char=""/>
              <a:defRPr/>
            </a:pPr>
            <a:r>
              <a:rPr lang="en-US" sz="2800"/>
              <a:t>Color Atlas of Endodontics – J.J.Messing &amp; C.J.R Stock</a:t>
            </a:r>
            <a:endParaRPr lang="en-US" sz="2800" dirty="0"/>
          </a:p>
        </p:txBody>
      </p:sp>
    </p:spTree>
    <p:extLst>
      <p:ext uri="{BB962C8B-B14F-4D97-AF65-F5344CB8AC3E}">
        <p14:creationId xmlns:p14="http://schemas.microsoft.com/office/powerpoint/2010/main" val="39685188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A6D6E-A04A-45C3-A015-939F0AB2F455}"/>
              </a:ext>
            </a:extLst>
          </p:cNvPr>
          <p:cNvSpPr>
            <a:spLocks noGrp="1"/>
          </p:cNvSpPr>
          <p:nvPr>
            <p:ph type="title"/>
          </p:nvPr>
        </p:nvSpPr>
        <p:spPr>
          <a:xfrm>
            <a:off x="611560" y="-27039"/>
            <a:ext cx="8229600" cy="1370416"/>
          </a:xfrm>
        </p:spPr>
        <p:txBody>
          <a:bodyPr>
            <a:normAutofit fontScale="90000"/>
          </a:bodyPr>
          <a:lstStyle/>
          <a:p>
            <a:r>
              <a:rPr kumimoji="0" lang="en-US" altLang="en-US" sz="4000" b="1" i="1" u="none" strike="noStrike" kern="1200" cap="none" spc="0" normalizeH="0" baseline="0" noProof="0" dirty="0">
                <a:ln>
                  <a:noFill/>
                </a:ln>
                <a:solidFill>
                  <a:srgbClr val="FFFF00"/>
                </a:solidFill>
                <a:effectLst>
                  <a:outerShdw blurRad="38100" dist="38100" dir="2700000" algn="tl">
                    <a:srgbClr val="000000"/>
                  </a:outerShdw>
                </a:effectLst>
                <a:highlight>
                  <a:srgbClr val="000000"/>
                </a:highlight>
                <a:uLnTx/>
                <a:uFillTx/>
                <a:latin typeface="Arial"/>
                <a:ea typeface="+mj-ea"/>
                <a:cs typeface="+mj-cs"/>
              </a:rPr>
              <a:t>Why Is Infection Control Important </a:t>
            </a:r>
            <a:br>
              <a:rPr kumimoji="0" lang="en-US" altLang="en-US" sz="4000" b="1" i="1" u="none" strike="noStrike" kern="1200" cap="none" spc="0" normalizeH="0" baseline="0" noProof="0" dirty="0">
                <a:ln>
                  <a:noFill/>
                </a:ln>
                <a:solidFill>
                  <a:srgbClr val="FFFF00"/>
                </a:solidFill>
                <a:effectLst>
                  <a:outerShdw blurRad="38100" dist="38100" dir="2700000" algn="tl">
                    <a:srgbClr val="000000"/>
                  </a:outerShdw>
                </a:effectLst>
                <a:highlight>
                  <a:srgbClr val="000000"/>
                </a:highlight>
                <a:uLnTx/>
                <a:uFillTx/>
                <a:latin typeface="Arial"/>
                <a:ea typeface="+mj-ea"/>
                <a:cs typeface="+mj-cs"/>
              </a:rPr>
            </a:br>
            <a:r>
              <a:rPr kumimoji="0" lang="en-US" altLang="en-US" sz="4000" b="1" i="1" u="none" strike="noStrike" kern="1200" cap="none" spc="0" normalizeH="0" baseline="0" noProof="0" dirty="0">
                <a:ln>
                  <a:noFill/>
                </a:ln>
                <a:solidFill>
                  <a:srgbClr val="FFFF00"/>
                </a:solidFill>
                <a:effectLst>
                  <a:outerShdw blurRad="38100" dist="38100" dir="2700000" algn="tl">
                    <a:srgbClr val="000000"/>
                  </a:outerShdw>
                </a:effectLst>
                <a:highlight>
                  <a:srgbClr val="000000"/>
                </a:highlight>
                <a:uLnTx/>
                <a:uFillTx/>
                <a:latin typeface="Arial"/>
                <a:ea typeface="+mj-ea"/>
                <a:cs typeface="+mj-cs"/>
              </a:rPr>
              <a:t>in Dentistry</a:t>
            </a:r>
            <a:endParaRPr lang="en-IN" b="1" i="1" dirty="0">
              <a:highlight>
                <a:srgbClr val="000000"/>
              </a:highlight>
            </a:endParaRPr>
          </a:p>
        </p:txBody>
      </p:sp>
      <p:sp>
        <p:nvSpPr>
          <p:cNvPr id="4" name="Rectangle 3">
            <a:extLst>
              <a:ext uri="{FF2B5EF4-FFF2-40B4-BE49-F238E27FC236}">
                <a16:creationId xmlns:a16="http://schemas.microsoft.com/office/drawing/2014/main" id="{9565DA11-F373-4578-9F41-24FFD1301C62}"/>
              </a:ext>
            </a:extLst>
          </p:cNvPr>
          <p:cNvSpPr>
            <a:spLocks noGrp="1" noChangeArrowheads="1"/>
          </p:cNvSpPr>
          <p:nvPr>
            <p:ph idx="1"/>
          </p:nvPr>
        </p:nvSpPr>
        <p:spPr>
          <a:xfrm>
            <a:off x="457200" y="1935163"/>
            <a:ext cx="8229600" cy="4389437"/>
          </a:xfrm>
        </p:spPr>
        <p:txBody>
          <a:bodyPr/>
          <a:lstStyle/>
          <a:p>
            <a:pPr>
              <a:buSzPct val="75000"/>
            </a:pPr>
            <a:r>
              <a:rPr lang="en-US" altLang="en-US"/>
              <a:t>Both patients and dental health care personnel  (DHCP) can be exposed to pathogens</a:t>
            </a:r>
          </a:p>
          <a:p>
            <a:pPr>
              <a:buSzPct val="75000"/>
            </a:pPr>
            <a:r>
              <a:rPr lang="en-US" altLang="en-US"/>
              <a:t>Contact with blood, oral and respiratory secretions, and contaminated equipment occurs</a:t>
            </a:r>
          </a:p>
          <a:p>
            <a:pPr>
              <a:buSzPct val="75000"/>
            </a:pPr>
            <a:r>
              <a:rPr lang="en-US" altLang="en-US"/>
              <a:t>Proper procedures can prevent transmission of infections among patients and DHCP</a:t>
            </a:r>
          </a:p>
        </p:txBody>
      </p:sp>
    </p:spTree>
    <p:extLst>
      <p:ext uri="{BB962C8B-B14F-4D97-AF65-F5344CB8AC3E}">
        <p14:creationId xmlns:p14="http://schemas.microsoft.com/office/powerpoint/2010/main" val="1750039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DENTISTRY AS PRACTICED IN THE PAST</a:t>
            </a:r>
            <a:endParaRPr lang="en-IN" sz="3600" dirty="0"/>
          </a:p>
        </p:txBody>
      </p:sp>
      <p:pic>
        <p:nvPicPr>
          <p:cNvPr id="1026" name="Picture 2" descr="C:\Users\ennar\Desktop\Documents\My Scans\2008-12 (Dec)\scan0002.jpg"/>
          <p:cNvPicPr>
            <a:picLocks noGrp="1" noChangeAspect="1" noChangeArrowheads="1"/>
          </p:cNvPicPr>
          <p:nvPr>
            <p:ph idx="1"/>
          </p:nvPr>
        </p:nvPicPr>
        <p:blipFill>
          <a:blip r:embed="rId2"/>
          <a:srcRect l="17757" r="15608" b="25280"/>
          <a:stretch>
            <a:fillRect/>
          </a:stretch>
        </p:blipFill>
        <p:spPr bwMode="auto">
          <a:xfrm>
            <a:off x="2928926" y="2357430"/>
            <a:ext cx="2643206" cy="32797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42910" y="1643050"/>
            <a:ext cx="8229600" cy="4389437"/>
          </a:xfrm>
        </p:spPr>
        <p:txBody>
          <a:bodyPr/>
          <a:lstStyle/>
          <a:p>
            <a:r>
              <a:rPr lang="en-US" dirty="0"/>
              <a:t>Novel demonstration by </a:t>
            </a:r>
            <a:r>
              <a:rPr lang="en-US" cap="all" dirty="0"/>
              <a:t>Crawford</a:t>
            </a:r>
            <a:r>
              <a:rPr lang="en-US" dirty="0"/>
              <a:t> in 1970 using the premise </a:t>
            </a:r>
            <a:r>
              <a:rPr lang="en-US" b="1" dirty="0">
                <a:solidFill>
                  <a:srgbClr val="FF0000"/>
                </a:solidFill>
              </a:rPr>
              <a:t>“if saliva were red”</a:t>
            </a:r>
          </a:p>
          <a:p>
            <a:pPr>
              <a:buNone/>
            </a:pPr>
            <a:endParaRPr lang="en-US" b="1" dirty="0">
              <a:solidFill>
                <a:srgbClr val="FF0000"/>
              </a:solidFill>
            </a:endParaRPr>
          </a:p>
          <a:p>
            <a:pPr>
              <a:buNone/>
            </a:pPr>
            <a:endParaRPr lang="en-US" b="1" dirty="0">
              <a:solidFill>
                <a:srgbClr val="FF0000"/>
              </a:solidFill>
            </a:endParaRPr>
          </a:p>
          <a:p>
            <a:r>
              <a:rPr lang="en-US" dirty="0"/>
              <a:t>Study expanded by </a:t>
            </a:r>
            <a:r>
              <a:rPr lang="en-US" cap="all" dirty="0"/>
              <a:t>Glass, </a:t>
            </a:r>
            <a:r>
              <a:rPr lang="en-US" cap="all" dirty="0" err="1"/>
              <a:t>Cottene</a:t>
            </a:r>
            <a:r>
              <a:rPr lang="en-US" cap="all" dirty="0"/>
              <a:t> </a:t>
            </a:r>
            <a:r>
              <a:rPr lang="en-US" dirty="0"/>
              <a:t>and</a:t>
            </a:r>
            <a:r>
              <a:rPr lang="en-US" cap="all" dirty="0"/>
              <a:t> </a:t>
            </a:r>
            <a:r>
              <a:rPr lang="en-US" cap="all" dirty="0" err="1"/>
              <a:t>leuke</a:t>
            </a:r>
            <a:r>
              <a:rPr lang="en-US" cap="all" dirty="0"/>
              <a:t> </a:t>
            </a:r>
            <a:r>
              <a:rPr lang="en-US" dirty="0"/>
              <a:t>at the university of Texas dental school</a:t>
            </a:r>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nnar\Desktop\Documents\My Scans\2008-12 (Dec)\scan0019.jpg"/>
          <p:cNvPicPr>
            <a:picLocks noGrp="1" noChangeAspect="1" noChangeArrowheads="1"/>
          </p:cNvPicPr>
          <p:nvPr>
            <p:ph idx="4294967295"/>
          </p:nvPr>
        </p:nvPicPr>
        <p:blipFill>
          <a:blip r:embed="rId2"/>
          <a:srcRect l="4937" t="6897"/>
          <a:stretch>
            <a:fillRect/>
          </a:stretch>
        </p:blipFill>
        <p:spPr bwMode="auto">
          <a:xfrm>
            <a:off x="714348" y="1142984"/>
            <a:ext cx="3071834" cy="22860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51" name="Picture 3" descr="C:\Users\ennar\Desktop\Documents\My Scans\2008-12 (Dec)\scan0020.jpg"/>
          <p:cNvPicPr>
            <a:picLocks noChangeAspect="1" noChangeArrowheads="1"/>
          </p:cNvPicPr>
          <p:nvPr/>
        </p:nvPicPr>
        <p:blipFill>
          <a:blip r:embed="rId3"/>
          <a:srcRect l="4734" t="6378" r="2945" b="7512"/>
          <a:stretch>
            <a:fillRect/>
          </a:stretch>
        </p:blipFill>
        <p:spPr bwMode="auto">
          <a:xfrm>
            <a:off x="4857752" y="3786190"/>
            <a:ext cx="3214710" cy="22145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nnar\Desktop\Documents\My Scans\2008-12 (Dec)\scan0018.jpg"/>
          <p:cNvPicPr>
            <a:picLocks noGrp="1" noChangeAspect="1" noChangeArrowheads="1"/>
          </p:cNvPicPr>
          <p:nvPr>
            <p:ph idx="4294967295"/>
          </p:nvPr>
        </p:nvPicPr>
        <p:blipFill>
          <a:blip r:embed="rId2"/>
          <a:srcRect l="5852" t="8912" r="20997" b="7913"/>
          <a:stretch>
            <a:fillRect/>
          </a:stretch>
        </p:blipFill>
        <p:spPr bwMode="auto">
          <a:xfrm>
            <a:off x="1000100" y="1571612"/>
            <a:ext cx="2071702" cy="23203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6" name="Picture 2" descr="C:\Users\ennar\Desktop\Documents\My Scans\2008-12 (Dec)\scan0017.jpg"/>
          <p:cNvPicPr>
            <a:picLocks noChangeAspect="1" noChangeArrowheads="1"/>
          </p:cNvPicPr>
          <p:nvPr/>
        </p:nvPicPr>
        <p:blipFill>
          <a:blip r:embed="rId3"/>
          <a:srcRect l="2332" t="3022" r="4403" b="12356"/>
          <a:stretch>
            <a:fillRect/>
          </a:stretch>
        </p:blipFill>
        <p:spPr bwMode="auto">
          <a:xfrm>
            <a:off x="5429256" y="3286124"/>
            <a:ext cx="2857520" cy="20002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1883</TotalTime>
  <Words>1396</Words>
  <Application>Microsoft Office PowerPoint</Application>
  <PresentationFormat>On-screen Show (4:3)</PresentationFormat>
  <Paragraphs>214</Paragraphs>
  <Slides>43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Book Antiqua</vt:lpstr>
      <vt:lpstr>Calibri</vt:lpstr>
      <vt:lpstr>Constantia</vt:lpstr>
      <vt:lpstr>Times New Roman</vt:lpstr>
      <vt:lpstr>Wingdings</vt:lpstr>
      <vt:lpstr>Wingdings 2</vt:lpstr>
      <vt:lpstr>Flow</vt:lpstr>
      <vt:lpstr>PowerPoint Presentation</vt:lpstr>
      <vt:lpstr>Specific learning Objectives </vt:lpstr>
      <vt:lpstr>    Content INTRODUCTION Chain of Infection FEDERAL AND STATE REGULATIONS  OSHA regulations</vt:lpstr>
      <vt:lpstr>INTRODUCTION</vt:lpstr>
      <vt:lpstr>Why Is Infection Control Important  in Dentistry</vt:lpstr>
      <vt:lpstr>DENTISTRY AS PRACTICED IN THE PAST</vt:lpstr>
      <vt:lpstr>PowerPoint Presentation</vt:lpstr>
      <vt:lpstr>PowerPoint Presentation</vt:lpstr>
      <vt:lpstr>PowerPoint Presentation</vt:lpstr>
      <vt:lpstr>Demonstration of spatter using fluorescent light</vt:lpstr>
      <vt:lpstr>Study conducted by molinary and york</vt:lpstr>
      <vt:lpstr>Chain of Infection </vt:lpstr>
      <vt:lpstr>Microbial exposure</vt:lpstr>
      <vt:lpstr>Air borne contamination</vt:lpstr>
      <vt:lpstr>PowerPoint Presentation</vt:lpstr>
      <vt:lpstr>PowerPoint Presentation</vt:lpstr>
      <vt:lpstr>FEDERAL AND STATE REGULATIONS</vt:lpstr>
      <vt:lpstr>OSHA regulations</vt:lpstr>
      <vt:lpstr>PowerPoint Presentation</vt:lpstr>
      <vt:lpstr>INFECTION CONTROL GUIDE LINES</vt:lpstr>
      <vt:lpstr>Patients medical history</vt:lpstr>
      <vt:lpstr>PowerPoint Presentation</vt:lpstr>
      <vt:lpstr>PURPOSE</vt:lpstr>
      <vt:lpstr>PowerPoint Presentation</vt:lpstr>
      <vt:lpstr>Hand Hygiene</vt:lpstr>
      <vt:lpstr>Hands Need to be Cleaned When</vt:lpstr>
      <vt:lpstr>Efficacy of Hand Hygiene Preparations in Reduction of Bacteria</vt:lpstr>
      <vt:lpstr>Special Hand Hygiene Considerations</vt:lpstr>
      <vt:lpstr>Hand washing</vt:lpstr>
      <vt:lpstr>PowerPoint Presentation</vt:lpstr>
      <vt:lpstr>Personnel protective equipment</vt:lpstr>
      <vt:lpstr>PPE to comply with OSHA bloodborne disease standard</vt:lpstr>
      <vt:lpstr>GLOVES</vt:lpstr>
      <vt:lpstr>TYPES OF GLOVES</vt:lpstr>
      <vt:lpstr>PowerPoint Presentation</vt:lpstr>
      <vt:lpstr>REMOVAL OF GLOVES</vt:lpstr>
      <vt:lpstr>MASKS</vt:lpstr>
      <vt:lpstr>PowerPoint Presentation</vt:lpstr>
      <vt:lpstr>PowerPoint Presentation</vt:lpstr>
      <vt:lpstr>TAKE HOME MESSEGE  </vt:lpstr>
      <vt:lpstr>PowerPoint Presentation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crossinfection  in endodontics</dc:title>
  <dc:creator>Windows User</dc:creator>
  <cp:lastModifiedBy>disha jain</cp:lastModifiedBy>
  <cp:revision>149</cp:revision>
  <dcterms:created xsi:type="dcterms:W3CDTF">2008-12-05T03:13:25Z</dcterms:created>
  <dcterms:modified xsi:type="dcterms:W3CDTF">2023-04-19T08:01:24Z</dcterms:modified>
</cp:coreProperties>
</file>